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3" r:id="rId1"/>
  </p:sldMasterIdLst>
  <p:notesMasterIdLst>
    <p:notesMasterId r:id="rId24"/>
  </p:notesMasterIdLst>
  <p:handoutMasterIdLst>
    <p:handoutMasterId r:id="rId25"/>
  </p:handoutMasterIdLst>
  <p:sldIdLst>
    <p:sldId id="930" r:id="rId2"/>
    <p:sldId id="982" r:id="rId3"/>
    <p:sldId id="980" r:id="rId4"/>
    <p:sldId id="981" r:id="rId5"/>
    <p:sldId id="933" r:id="rId6"/>
    <p:sldId id="945" r:id="rId7"/>
    <p:sldId id="998" r:id="rId8"/>
    <p:sldId id="931" r:id="rId9"/>
    <p:sldId id="937" r:id="rId10"/>
    <p:sldId id="984" r:id="rId11"/>
    <p:sldId id="985" r:id="rId12"/>
    <p:sldId id="986" r:id="rId13"/>
    <p:sldId id="988" r:id="rId14"/>
    <p:sldId id="992" r:id="rId15"/>
    <p:sldId id="993" r:id="rId16"/>
    <p:sldId id="991" r:id="rId17"/>
    <p:sldId id="994" r:id="rId18"/>
    <p:sldId id="996" r:id="rId19"/>
    <p:sldId id="995" r:id="rId20"/>
    <p:sldId id="997" r:id="rId21"/>
    <p:sldId id="940" r:id="rId22"/>
    <p:sldId id="94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 src" initials="s" lastIdx="3" clrIdx="0">
    <p:extLst>
      <p:ext uri="{19B8F6BF-5375-455C-9EA6-DF929625EA0E}">
        <p15:presenceInfo xmlns:p15="http://schemas.microsoft.com/office/powerpoint/2012/main" userId=" sr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D1C9"/>
    <a:srgbClr val="B6AF9D"/>
    <a:srgbClr val="FF9966"/>
    <a:srgbClr val="939495"/>
    <a:srgbClr val="949495"/>
    <a:srgbClr val="D8CFB6"/>
    <a:srgbClr val="929292"/>
    <a:srgbClr val="758187"/>
    <a:srgbClr val="B9AF9D"/>
    <a:srgbClr val="0211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13" autoAdjust="0"/>
    <p:restoredTop sz="97013"/>
  </p:normalViewPr>
  <p:slideViewPr>
    <p:cSldViewPr snapToGrid="0" snapToObjects="1">
      <p:cViewPr varScale="1">
        <p:scale>
          <a:sx n="85" d="100"/>
          <a:sy n="85" d="100"/>
        </p:scale>
        <p:origin x="624" y="53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57" d="100"/>
          <a:sy n="57" d="100"/>
        </p:scale>
        <p:origin x="2754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DFA9-38CF-7D4C-9EB4-7A6A0A01A9C5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C5D27-E275-914C-B9A8-807C55B00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svg>
</file>

<file path=ppt/media/image15.jpg>
</file>

<file path=ppt/media/image16.png>
</file>

<file path=ppt/media/image17.svg>
</file>

<file path=ppt/media/image18.jpeg>
</file>

<file path=ppt/media/image19.png>
</file>

<file path=ppt/media/image2.svg>
</file>

<file path=ppt/media/image20.jpeg>
</file>

<file path=ppt/media/image21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sv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09CB90-614C-5144-87C1-67812BEDF5FB}" type="datetimeFigureOut">
              <a:rPr lang="en-US" smtClean="0"/>
              <a:t>12/15/2022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6E7EC0-9BE3-5541-9D76-7DE32A6C9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10054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44683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10E75E3A-C0D6-41DF-A8CE-B80891B9A516}"/>
              </a:ext>
            </a:extLst>
          </p:cNvPr>
          <p:cNvSpPr/>
          <p:nvPr userDrawn="1"/>
        </p:nvSpPr>
        <p:spPr>
          <a:xfrm>
            <a:off x="11642724" y="6308727"/>
            <a:ext cx="368300" cy="368300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B3C6570-3CA3-47B4-B4B3-7A9929FD6A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581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1531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96976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1DB5CB1-8721-4C17-A53B-54C39B0C7FF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776771" y="2505193"/>
            <a:ext cx="2489200" cy="2489200"/>
          </a:xfrm>
          <a:custGeom>
            <a:avLst/>
            <a:gdLst>
              <a:gd name="connsiteX0" fmla="*/ 1244600 w 2489200"/>
              <a:gd name="connsiteY0" fmla="*/ 0 h 2489200"/>
              <a:gd name="connsiteX1" fmla="*/ 2489200 w 2489200"/>
              <a:gd name="connsiteY1" fmla="*/ 1244600 h 2489200"/>
              <a:gd name="connsiteX2" fmla="*/ 1244600 w 2489200"/>
              <a:gd name="connsiteY2" fmla="*/ 2489200 h 2489200"/>
              <a:gd name="connsiteX3" fmla="*/ 0 w 2489200"/>
              <a:gd name="connsiteY3" fmla="*/ 1244600 h 2489200"/>
              <a:gd name="connsiteX4" fmla="*/ 1244600 w 2489200"/>
              <a:gd name="connsiteY4" fmla="*/ 0 h 248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89200" h="2489200">
                <a:moveTo>
                  <a:pt x="1244600" y="0"/>
                </a:moveTo>
                <a:cubicBezTo>
                  <a:pt x="1931974" y="0"/>
                  <a:pt x="2489200" y="557226"/>
                  <a:pt x="2489200" y="1244600"/>
                </a:cubicBezTo>
                <a:cubicBezTo>
                  <a:pt x="2489200" y="1931974"/>
                  <a:pt x="1931974" y="2489200"/>
                  <a:pt x="1244600" y="2489200"/>
                </a:cubicBezTo>
                <a:cubicBezTo>
                  <a:pt x="557226" y="2489200"/>
                  <a:pt x="0" y="1931974"/>
                  <a:pt x="0" y="1244600"/>
                </a:cubicBezTo>
                <a:cubicBezTo>
                  <a:pt x="0" y="557226"/>
                  <a:pt x="557226" y="0"/>
                  <a:pt x="124460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35160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146E637-009C-4DD1-BE66-71A94C50657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781550" y="0"/>
            <a:ext cx="7410450" cy="6858000"/>
          </a:xfrm>
          <a:custGeom>
            <a:avLst/>
            <a:gdLst>
              <a:gd name="connsiteX0" fmla="*/ 0 w 7410450"/>
              <a:gd name="connsiteY0" fmla="*/ 0 h 6858000"/>
              <a:gd name="connsiteX1" fmla="*/ 7410450 w 7410450"/>
              <a:gd name="connsiteY1" fmla="*/ 0 h 6858000"/>
              <a:gd name="connsiteX2" fmla="*/ 7410450 w 7410450"/>
              <a:gd name="connsiteY2" fmla="*/ 6858000 h 6858000"/>
              <a:gd name="connsiteX3" fmla="*/ 0 w 74104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10450" h="6858000">
                <a:moveTo>
                  <a:pt x="0" y="0"/>
                </a:moveTo>
                <a:lnTo>
                  <a:pt x="7410450" y="0"/>
                </a:lnTo>
                <a:lnTo>
                  <a:pt x="741045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39655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2BBFBA7-335E-4BC6-9B00-9B869EBD79C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80634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F5D31C6-303C-419B-B637-3BA82C4CF0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1291249"/>
              <a:gd name="connsiteY0" fmla="*/ 0 h 3842226"/>
              <a:gd name="connsiteX1" fmla="*/ 11291249 w 11291249"/>
              <a:gd name="connsiteY1" fmla="*/ 0 h 3842226"/>
              <a:gd name="connsiteX2" fmla="*/ 11291249 w 11291249"/>
              <a:gd name="connsiteY2" fmla="*/ 3842226 h 3842226"/>
              <a:gd name="connsiteX3" fmla="*/ 0 w 11291249"/>
              <a:gd name="connsiteY3" fmla="*/ 3842226 h 3842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91249" h="3842226">
                <a:moveTo>
                  <a:pt x="0" y="0"/>
                </a:moveTo>
                <a:lnTo>
                  <a:pt x="11291249" y="0"/>
                </a:lnTo>
                <a:lnTo>
                  <a:pt x="11291249" y="3842226"/>
                </a:lnTo>
                <a:lnTo>
                  <a:pt x="0" y="38422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7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908" y="6308727"/>
            <a:ext cx="368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fld id="{E97ECB15-F748-C140-A5C3-CF0090C943B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1156939B-5C1F-41BF-889A-E167D3CC07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65540" y="6359527"/>
            <a:ext cx="4114800" cy="263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bg1">
                    <a:lumMod val="65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/>
              <a:t>www.infographic.com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5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4048" r:id="rId2"/>
    <p:sldLayoutId id="2147484050" r:id="rId3"/>
    <p:sldLayoutId id="2147484052" r:id="rId4"/>
    <p:sldLayoutId id="2147484049" r:id="rId5"/>
    <p:sldLayoutId id="2147484051" r:id="rId6"/>
    <p:sldLayoutId id="2147484047" r:id="rId7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microsoft.com/office/2017/06/relationships/model3d" Target="../media/model3d1.glb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494BC60-FC6C-4704-AD8A-EF78486A1360}"/>
              </a:ext>
            </a:extLst>
          </p:cNvPr>
          <p:cNvSpPr/>
          <p:nvPr/>
        </p:nvSpPr>
        <p:spPr>
          <a:xfrm>
            <a:off x="-5220935" y="-781491"/>
            <a:ext cx="11005431" cy="11005431"/>
          </a:xfrm>
          <a:prstGeom prst="ellipse">
            <a:avLst/>
          </a:prstGeom>
          <a:solidFill>
            <a:srgbClr val="D8CFB6">
              <a:alpha val="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0DF3E42-8DA2-4D49-9E97-7FBD5929EBD8}"/>
              </a:ext>
            </a:extLst>
          </p:cNvPr>
          <p:cNvSpPr/>
          <p:nvPr/>
        </p:nvSpPr>
        <p:spPr>
          <a:xfrm>
            <a:off x="7753350" y="2184400"/>
            <a:ext cx="5073650" cy="5073650"/>
          </a:xfrm>
          <a:prstGeom prst="ellipse">
            <a:avLst/>
          </a:prstGeom>
          <a:solidFill>
            <a:srgbClr val="D8CFB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C4E035-48D7-4745-BB20-F77D4E2805B3}"/>
              </a:ext>
            </a:extLst>
          </p:cNvPr>
          <p:cNvSpPr/>
          <p:nvPr/>
        </p:nvSpPr>
        <p:spPr>
          <a:xfrm>
            <a:off x="8153400" y="1255271"/>
            <a:ext cx="2489200" cy="2489200"/>
          </a:xfrm>
          <a:prstGeom prst="ellipse">
            <a:avLst/>
          </a:prstGeom>
          <a:solidFill>
            <a:srgbClr val="B9AF9D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B0CF3BF-6B48-441B-8197-AB14D7D75EFE}"/>
              </a:ext>
            </a:extLst>
          </p:cNvPr>
          <p:cNvSpPr/>
          <p:nvPr/>
        </p:nvSpPr>
        <p:spPr>
          <a:xfrm>
            <a:off x="-1307567" y="2664360"/>
            <a:ext cx="4711167" cy="4711167"/>
          </a:xfrm>
          <a:prstGeom prst="ellipse">
            <a:avLst/>
          </a:prstGeom>
          <a:solidFill>
            <a:srgbClr val="929292">
              <a:alpha val="1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18AFA4A-EEE0-8B56-D6CE-FCE7045E07F6}"/>
              </a:ext>
            </a:extLst>
          </p:cNvPr>
          <p:cNvSpPr txBox="1"/>
          <p:nvPr/>
        </p:nvSpPr>
        <p:spPr>
          <a:xfrm>
            <a:off x="3555880" y="2499871"/>
            <a:ext cx="50802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6000" b="1" dirty="0">
                <a:solidFill>
                  <a:schemeClr val="bg1"/>
                </a:solidFill>
              </a:rPr>
              <a:t>AI</a:t>
            </a:r>
            <a:r>
              <a:rPr lang="zh-TW" altLang="en-US" sz="6000" b="1" dirty="0">
                <a:solidFill>
                  <a:schemeClr val="bg1"/>
                </a:solidFill>
              </a:rPr>
              <a:t> 循跡無人車</a:t>
            </a:r>
            <a:br>
              <a:rPr lang="en-US" altLang="zh-TW" sz="6000" b="1" dirty="0">
                <a:solidFill>
                  <a:schemeClr val="bg1"/>
                </a:solidFill>
              </a:rPr>
            </a:br>
            <a:r>
              <a:rPr lang="zh-TW" altLang="en-US" sz="2000" b="1" dirty="0">
                <a:solidFill>
                  <a:schemeClr val="bg1"/>
                </a:solidFill>
              </a:rPr>
              <a:t>資訊學院畢業專題展</a:t>
            </a:r>
            <a:endParaRPr lang="zh-TW" altLang="en-US" sz="6000" b="1" dirty="0">
              <a:solidFill>
                <a:schemeClr val="bg1"/>
              </a:solidFill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09AE44F5-89D8-347A-DD4A-9ACCC20EF4C7}"/>
              </a:ext>
            </a:extLst>
          </p:cNvPr>
          <p:cNvSpPr txBox="1"/>
          <p:nvPr/>
        </p:nvSpPr>
        <p:spPr>
          <a:xfrm>
            <a:off x="4149478" y="4059504"/>
            <a:ext cx="3603872" cy="18945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chemeClr val="bg1"/>
                </a:solidFill>
                <a:cs typeface="+mn-ea"/>
                <a:sym typeface="+mn-lt"/>
              </a:rPr>
              <a:t>指導老師：陸子強 老師</a:t>
            </a:r>
            <a:br>
              <a:rPr lang="en-US" altLang="zh-TW" sz="1600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TW" altLang="en-US" sz="1600" dirty="0">
                <a:solidFill>
                  <a:schemeClr val="bg1"/>
                </a:solidFill>
                <a:cs typeface="+mn-ea"/>
                <a:sym typeface="+mn-lt"/>
              </a:rPr>
              <a:t>專題組長：資工四</a:t>
            </a:r>
            <a:r>
              <a:rPr lang="en-US" altLang="zh-TW" sz="1600" dirty="0">
                <a:solidFill>
                  <a:schemeClr val="bg1"/>
                </a:solidFill>
                <a:cs typeface="+mn-ea"/>
                <a:sym typeface="+mn-lt"/>
              </a:rPr>
              <a:t>B </a:t>
            </a:r>
            <a:r>
              <a:rPr lang="zh-TW" altLang="en-US" sz="1600" dirty="0">
                <a:solidFill>
                  <a:schemeClr val="bg1"/>
                </a:solidFill>
                <a:cs typeface="+mn-ea"/>
                <a:sym typeface="+mn-lt"/>
              </a:rPr>
              <a:t>張晁銘 </a:t>
            </a:r>
            <a:r>
              <a:rPr lang="en-US" altLang="zh-TW" sz="1600" dirty="0">
                <a:solidFill>
                  <a:schemeClr val="bg1"/>
                </a:solidFill>
                <a:cs typeface="+mn-ea"/>
                <a:sym typeface="+mn-lt"/>
              </a:rPr>
              <a:t>410817788</a:t>
            </a:r>
          </a:p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chemeClr val="bg1"/>
                </a:solidFill>
                <a:cs typeface="+mn-ea"/>
                <a:sym typeface="+mn-lt"/>
              </a:rPr>
              <a:t>專題組員：資工四</a:t>
            </a:r>
            <a:r>
              <a:rPr lang="en-US" altLang="zh-TW" sz="1600" dirty="0">
                <a:solidFill>
                  <a:schemeClr val="bg1"/>
                </a:solidFill>
                <a:cs typeface="+mn-ea"/>
                <a:sym typeface="+mn-lt"/>
              </a:rPr>
              <a:t>B </a:t>
            </a:r>
            <a:r>
              <a:rPr lang="zh-TW" altLang="en-US" sz="1600" dirty="0">
                <a:solidFill>
                  <a:schemeClr val="bg1"/>
                </a:solidFill>
                <a:cs typeface="+mn-ea"/>
                <a:sym typeface="+mn-lt"/>
              </a:rPr>
              <a:t>簡嘉佑 </a:t>
            </a:r>
            <a:r>
              <a:rPr lang="en-US" altLang="zh-TW" sz="1600" dirty="0">
                <a:solidFill>
                  <a:schemeClr val="bg1"/>
                </a:solidFill>
                <a:cs typeface="+mn-ea"/>
                <a:sym typeface="+mn-lt"/>
              </a:rPr>
              <a:t>410817869</a:t>
            </a:r>
          </a:p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chemeClr val="bg1"/>
                </a:solidFill>
                <a:cs typeface="+mn-ea"/>
                <a:sym typeface="+mn-lt"/>
              </a:rPr>
              <a:t>                    資工四</a:t>
            </a:r>
            <a:r>
              <a:rPr lang="en-US" altLang="zh-TW" sz="1600" dirty="0">
                <a:solidFill>
                  <a:schemeClr val="bg1"/>
                </a:solidFill>
                <a:cs typeface="+mn-ea"/>
                <a:sym typeface="+mn-lt"/>
              </a:rPr>
              <a:t>B </a:t>
            </a:r>
            <a:r>
              <a:rPr lang="zh-TW" altLang="en-US" sz="1600" dirty="0">
                <a:solidFill>
                  <a:schemeClr val="bg1"/>
                </a:solidFill>
                <a:cs typeface="+mn-ea"/>
                <a:sym typeface="+mn-lt"/>
              </a:rPr>
              <a:t>蔡泊諺 </a:t>
            </a:r>
            <a:r>
              <a:rPr lang="en-US" altLang="zh-TW" sz="1600" dirty="0">
                <a:solidFill>
                  <a:schemeClr val="bg1"/>
                </a:solidFill>
                <a:cs typeface="+mn-ea"/>
                <a:sym typeface="+mn-lt"/>
              </a:rPr>
              <a:t>410828519</a:t>
            </a:r>
          </a:p>
          <a:p>
            <a:pPr>
              <a:lnSpc>
                <a:spcPct val="150000"/>
              </a:lnSpc>
            </a:pPr>
            <a:r>
              <a:rPr lang="zh-TW" altLang="en-US" sz="1600" dirty="0">
                <a:solidFill>
                  <a:schemeClr val="bg1"/>
                </a:solidFill>
                <a:cs typeface="+mn-ea"/>
                <a:sym typeface="+mn-lt"/>
              </a:rPr>
              <a:t>                    資工四</a:t>
            </a:r>
            <a:r>
              <a:rPr lang="en-US" altLang="zh-TW" sz="1600" dirty="0">
                <a:solidFill>
                  <a:schemeClr val="bg1"/>
                </a:solidFill>
                <a:cs typeface="+mn-ea"/>
                <a:sym typeface="+mn-lt"/>
              </a:rPr>
              <a:t>A </a:t>
            </a:r>
            <a:r>
              <a:rPr lang="zh-TW" altLang="en-US" sz="1600" dirty="0">
                <a:solidFill>
                  <a:schemeClr val="bg1"/>
                </a:solidFill>
                <a:cs typeface="+mn-ea"/>
                <a:sym typeface="+mn-lt"/>
              </a:rPr>
              <a:t>吳哲維 </a:t>
            </a:r>
            <a:r>
              <a:rPr lang="en-US" altLang="zh-TW" sz="1600" dirty="0">
                <a:solidFill>
                  <a:schemeClr val="bg1"/>
                </a:solidFill>
                <a:cs typeface="+mn-ea"/>
                <a:sym typeface="+mn-lt"/>
              </a:rPr>
              <a:t>410817796</a:t>
            </a:r>
          </a:p>
        </p:txBody>
      </p:sp>
    </p:spTree>
    <p:extLst>
      <p:ext uri="{BB962C8B-B14F-4D97-AF65-F5344CB8AC3E}">
        <p14:creationId xmlns:p14="http://schemas.microsoft.com/office/powerpoint/2010/main" val="2741632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63562" y="428625"/>
            <a:ext cx="8370887" cy="6000750"/>
          </a:xfrm>
          <a:prstGeom prst="rect">
            <a:avLst/>
          </a:prstGeom>
          <a:solidFill>
            <a:srgbClr val="B6AF9D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D2343-F1CA-4A66-8977-859D458EB310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不符合駕駛思維</a:t>
            </a:r>
            <a:endParaRPr lang="en-US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6DF790D-EFC3-9D4E-0AFB-CCD08299CFC4}"/>
              </a:ext>
            </a:extLst>
          </p:cNvPr>
          <p:cNvSpPr/>
          <p:nvPr/>
        </p:nvSpPr>
        <p:spPr>
          <a:xfrm>
            <a:off x="1527347" y="1816138"/>
            <a:ext cx="6561575" cy="4126418"/>
          </a:xfrm>
          <a:prstGeom prst="rect">
            <a:avLst/>
          </a:prstGeom>
          <a:solidFill>
            <a:schemeClr val="bg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444103EB-E684-B0AF-295E-46E18C441D9C}"/>
              </a:ext>
            </a:extLst>
          </p:cNvPr>
          <p:cNvCxnSpPr>
            <a:cxnSpLocks/>
          </p:cNvCxnSpPr>
          <p:nvPr/>
        </p:nvCxnSpPr>
        <p:spPr>
          <a:xfrm flipV="1">
            <a:off x="3516261" y="1816138"/>
            <a:ext cx="0" cy="4126417"/>
          </a:xfrm>
          <a:prstGeom prst="line">
            <a:avLst/>
          </a:prstGeom>
          <a:ln w="762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0D0C849-AA22-70BB-A48B-784F8A9CC627}"/>
              </a:ext>
            </a:extLst>
          </p:cNvPr>
          <p:cNvCxnSpPr>
            <a:cxnSpLocks/>
          </p:cNvCxnSpPr>
          <p:nvPr/>
        </p:nvCxnSpPr>
        <p:spPr>
          <a:xfrm flipV="1">
            <a:off x="6209078" y="1816139"/>
            <a:ext cx="0" cy="4126417"/>
          </a:xfrm>
          <a:prstGeom prst="line">
            <a:avLst/>
          </a:prstGeom>
          <a:ln w="76200" cmpd="sng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97212864-A029-9A2D-2073-7A5F9628BD3B}"/>
              </a:ext>
            </a:extLst>
          </p:cNvPr>
          <p:cNvCxnSpPr>
            <a:cxnSpLocks/>
          </p:cNvCxnSpPr>
          <p:nvPr/>
        </p:nvCxnSpPr>
        <p:spPr>
          <a:xfrm flipV="1">
            <a:off x="5457759" y="2663687"/>
            <a:ext cx="0" cy="66791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等腰三角形 12">
            <a:extLst>
              <a:ext uri="{FF2B5EF4-FFF2-40B4-BE49-F238E27FC236}">
                <a16:creationId xmlns:a16="http://schemas.microsoft.com/office/drawing/2014/main" id="{1D0183C9-DC67-4588-8808-7A125EF70CA3}"/>
              </a:ext>
            </a:extLst>
          </p:cNvPr>
          <p:cNvSpPr/>
          <p:nvPr/>
        </p:nvSpPr>
        <p:spPr>
          <a:xfrm rot="14246446">
            <a:off x="5643595" y="3395688"/>
            <a:ext cx="575042" cy="969838"/>
          </a:xfrm>
          <a:prstGeom prst="triangle">
            <a:avLst>
              <a:gd name="adj" fmla="val 51106"/>
            </a:avLst>
          </a:prstGeom>
          <a:solidFill>
            <a:srgbClr val="FFFF00">
              <a:alpha val="7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F4D705B7-1F18-48BD-9CD4-ED6B849B2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550" y="4193968"/>
            <a:ext cx="1370313" cy="1712084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7" name="3D 模型 16" descr="Surveillance Camera">
                <a:extLst>
                  <a:ext uri="{FF2B5EF4-FFF2-40B4-BE49-F238E27FC236}">
                    <a16:creationId xmlns:a16="http://schemas.microsoft.com/office/drawing/2014/main" id="{D9516F2F-8964-4A41-9296-9A50D2142C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52488352"/>
                  </p:ext>
                </p:extLst>
              </p:nvPr>
            </p:nvGraphicFramePr>
            <p:xfrm>
              <a:off x="5168168" y="3859455"/>
              <a:ext cx="693879" cy="56080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93879" cy="560807"/>
                    </a:xfrm>
                    <a:prstGeom prst="rect">
                      <a:avLst/>
                    </a:prstGeom>
                  </am3d:spPr>
                  <am3d:camera>
                    <am3d:pos x="0" y="0" z="580811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726549" d="1000000"/>
                    <am3d:preTrans dx="-1049510" dy="-9030481" dz="-1596710"/>
                    <am3d:scale>
                      <am3d:sx n="1000000" d="1000000"/>
                      <am3d:sy n="1000000" d="1000000"/>
                      <am3d:sz n="1000000" d="1000000"/>
                    </am3d:scale>
                    <am3d:rot ax="6878506" ay="1660428" az="807871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699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7" name="3D 模型 16" descr="Surveillance Camera">
                <a:extLst>
                  <a:ext uri="{FF2B5EF4-FFF2-40B4-BE49-F238E27FC236}">
                    <a16:creationId xmlns:a16="http://schemas.microsoft.com/office/drawing/2014/main" id="{D9516F2F-8964-4A41-9296-9A50D2142C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68168" y="3859455"/>
                <a:ext cx="693879" cy="56080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2209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96106" y="428625"/>
            <a:ext cx="8370887" cy="6000750"/>
          </a:xfrm>
          <a:prstGeom prst="rect">
            <a:avLst/>
          </a:prstGeom>
          <a:solidFill>
            <a:srgbClr val="B6AF9D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D2343-F1CA-4A66-8977-859D458EB310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模擬人類開車視角</a:t>
            </a:r>
            <a:endParaRPr lang="en-US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71C50353-27A3-5580-4E65-03EB3A387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927" y="1916722"/>
            <a:ext cx="5435245" cy="410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047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89E9AFE-6180-41D3-ACB5-18E4A27FB1BD}"/>
              </a:ext>
            </a:extLst>
          </p:cNvPr>
          <p:cNvSpPr/>
          <p:nvPr/>
        </p:nvSpPr>
        <p:spPr>
          <a:xfrm>
            <a:off x="2592062" y="2130218"/>
            <a:ext cx="2489200" cy="2489200"/>
          </a:xfrm>
          <a:prstGeom prst="ellipse">
            <a:avLst/>
          </a:prstGeom>
          <a:solidFill>
            <a:srgbClr val="D8CFB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1DA2C80-5B30-4261-BA75-E9CB21A87BDF}"/>
              </a:ext>
            </a:extLst>
          </p:cNvPr>
          <p:cNvSpPr/>
          <p:nvPr/>
        </p:nvSpPr>
        <p:spPr>
          <a:xfrm>
            <a:off x="1215374" y="2749550"/>
            <a:ext cx="2489200" cy="2489200"/>
          </a:xfrm>
          <a:prstGeom prst="ellipse">
            <a:avLst/>
          </a:prstGeom>
          <a:solidFill>
            <a:srgbClr val="B9AF9D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C8C31AB-714E-42FF-96A1-2E9037DEA18C}"/>
              </a:ext>
            </a:extLst>
          </p:cNvPr>
          <p:cNvSpPr/>
          <p:nvPr/>
        </p:nvSpPr>
        <p:spPr>
          <a:xfrm>
            <a:off x="1236133" y="1504950"/>
            <a:ext cx="2489200" cy="2489200"/>
          </a:xfrm>
          <a:prstGeom prst="ellipse">
            <a:avLst/>
          </a:prstGeom>
          <a:solidFill>
            <a:srgbClr val="929292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5779EA7-01C7-46A1-9EE2-1F0FD87BB7AE}"/>
              </a:ext>
            </a:extLst>
          </p:cNvPr>
          <p:cNvSpPr/>
          <p:nvPr/>
        </p:nvSpPr>
        <p:spPr>
          <a:xfrm>
            <a:off x="2162592" y="980999"/>
            <a:ext cx="2489200" cy="2489200"/>
          </a:xfrm>
          <a:prstGeom prst="ellipse">
            <a:avLst/>
          </a:prstGeom>
          <a:solidFill>
            <a:srgbClr val="D8CFB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18DD9D6-4300-482B-AE03-B43D9B2222AA}"/>
              </a:ext>
            </a:extLst>
          </p:cNvPr>
          <p:cNvSpPr/>
          <p:nvPr/>
        </p:nvSpPr>
        <p:spPr>
          <a:xfrm>
            <a:off x="3280406" y="3273501"/>
            <a:ext cx="2489200" cy="2489200"/>
          </a:xfrm>
          <a:prstGeom prst="ellipse">
            <a:avLst/>
          </a:prstGeom>
          <a:solidFill>
            <a:srgbClr val="B9AF9D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圖形 13" descr="影像">
            <a:extLst>
              <a:ext uri="{FF2B5EF4-FFF2-40B4-BE49-F238E27FC236}">
                <a16:creationId xmlns:a16="http://schemas.microsoft.com/office/drawing/2014/main" id="{95729BC6-CD57-42DD-BFDE-E44C36040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11229" y="3604324"/>
            <a:ext cx="1827553" cy="182755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AB29236-6CB6-47FE-8C46-CEF2FA928052}"/>
              </a:ext>
            </a:extLst>
          </p:cNvPr>
          <p:cNvSpPr txBox="1"/>
          <p:nvPr/>
        </p:nvSpPr>
        <p:spPr>
          <a:xfrm>
            <a:off x="6276119" y="4001300"/>
            <a:ext cx="5334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>
                <a:solidFill>
                  <a:schemeClr val="bg1"/>
                </a:solidFill>
                <a:latin typeface="Montserrat ExtraBold" panose="00000900000000000000" pitchFamily="50" charset="0"/>
              </a:rPr>
              <a:t>收集影像</a:t>
            </a:r>
            <a:endParaRPr lang="en-US" sz="3500" b="1" dirty="0">
              <a:solidFill>
                <a:schemeClr val="bg1"/>
              </a:solidFill>
              <a:latin typeface="Montserrat ExtraBold" panose="00000900000000000000" pitchFamily="50" charset="0"/>
            </a:endParaRPr>
          </a:p>
        </p:txBody>
      </p:sp>
      <p:sp>
        <p:nvSpPr>
          <p:cNvPr id="16" name="TextBox 24">
            <a:extLst>
              <a:ext uri="{FF2B5EF4-FFF2-40B4-BE49-F238E27FC236}">
                <a16:creationId xmlns:a16="http://schemas.microsoft.com/office/drawing/2014/main" id="{6E6CCAFE-E274-47B5-83FF-72C11BADDDD4}"/>
              </a:ext>
            </a:extLst>
          </p:cNvPr>
          <p:cNvSpPr txBox="1"/>
          <p:nvPr/>
        </p:nvSpPr>
        <p:spPr>
          <a:xfrm>
            <a:off x="6334149" y="4848579"/>
            <a:ext cx="4267113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zh-TW" altLang="en-US" sz="2000" dirty="0">
                <a:solidFill>
                  <a:schemeClr val="bg1"/>
                </a:solidFill>
                <a:latin typeface="Montserrat Light" panose="00000400000000000000" pitchFamily="50" charset="0"/>
              </a:rPr>
              <a:t>規劃出一套完善的收集影像流程</a:t>
            </a:r>
            <a:endParaRPr lang="en-US" sz="2000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377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pic>
        <p:nvPicPr>
          <p:cNvPr id="3" name="Picture Placeholder 19">
            <a:extLst>
              <a:ext uri="{FF2B5EF4-FFF2-40B4-BE49-F238E27FC236}">
                <a16:creationId xmlns:a16="http://schemas.microsoft.com/office/drawing/2014/main" id="{DBB6C337-11C9-A9E4-D046-D657C9EF8E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981" r="13981"/>
          <a:stretch>
            <a:fillRect/>
          </a:stretch>
        </p:blipFill>
        <p:spPr>
          <a:xfrm>
            <a:off x="4781550" y="0"/>
            <a:ext cx="7410450" cy="6858000"/>
          </a:xfrm>
          <a:custGeom>
            <a:avLst/>
            <a:gdLst>
              <a:gd name="connsiteX0" fmla="*/ 0 w 7410450"/>
              <a:gd name="connsiteY0" fmla="*/ 0 h 6858000"/>
              <a:gd name="connsiteX1" fmla="*/ 7410450 w 7410450"/>
              <a:gd name="connsiteY1" fmla="*/ 0 h 6858000"/>
              <a:gd name="connsiteX2" fmla="*/ 7410450 w 7410450"/>
              <a:gd name="connsiteY2" fmla="*/ 6858000 h 6858000"/>
              <a:gd name="connsiteX3" fmla="*/ 0 w 74104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10450" h="6858000">
                <a:moveTo>
                  <a:pt x="0" y="0"/>
                </a:moveTo>
                <a:lnTo>
                  <a:pt x="7410450" y="0"/>
                </a:lnTo>
                <a:lnTo>
                  <a:pt x="74104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9" name="Rectangle 1">
            <a:extLst>
              <a:ext uri="{FF2B5EF4-FFF2-40B4-BE49-F238E27FC236}">
                <a16:creationId xmlns:a16="http://schemas.microsoft.com/office/drawing/2014/main" id="{A86D78F1-50EB-03E4-F5B5-A8EC52146912}"/>
              </a:ext>
            </a:extLst>
          </p:cNvPr>
          <p:cNvSpPr/>
          <p:nvPr/>
        </p:nvSpPr>
        <p:spPr>
          <a:xfrm>
            <a:off x="563562" y="428625"/>
            <a:ext cx="8370887" cy="6000750"/>
          </a:xfrm>
          <a:prstGeom prst="rect">
            <a:avLst/>
          </a:prstGeom>
          <a:solidFill>
            <a:srgbClr val="758187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0F11566C-8759-9BAB-2F1F-B433F147476F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比賽專用情況</a:t>
            </a:r>
            <a:endParaRPr lang="en-US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B3E13073-CADB-622A-265E-AA5D77511759}"/>
              </a:ext>
            </a:extLst>
          </p:cNvPr>
          <p:cNvGrpSpPr/>
          <p:nvPr/>
        </p:nvGrpSpPr>
        <p:grpSpPr>
          <a:xfrm>
            <a:off x="1722397" y="1949884"/>
            <a:ext cx="1262975" cy="1676457"/>
            <a:chOff x="3077908" y="1777957"/>
            <a:chExt cx="3405413" cy="4520303"/>
          </a:xfrm>
        </p:grpSpPr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56DA79A5-1EF5-5A7F-4C36-4153B53054F9}"/>
                </a:ext>
              </a:extLst>
            </p:cNvPr>
            <p:cNvGrpSpPr/>
            <p:nvPr/>
          </p:nvGrpSpPr>
          <p:grpSpPr>
            <a:xfrm>
              <a:off x="3077908" y="1777957"/>
              <a:ext cx="3405413" cy="4520303"/>
              <a:chOff x="3235569" y="1707919"/>
              <a:chExt cx="3405413" cy="4520303"/>
            </a:xfrm>
          </p:grpSpPr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B9A25A05-3105-D02C-37E9-A53D88CEB1D3}"/>
                  </a:ext>
                </a:extLst>
              </p:cNvPr>
              <p:cNvSpPr/>
              <p:nvPr/>
            </p:nvSpPr>
            <p:spPr>
              <a:xfrm>
                <a:off x="3235569" y="1707919"/>
                <a:ext cx="100484" cy="452030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E79AA269-F2E4-1BE0-0565-71EE8909BA2C}"/>
                  </a:ext>
                </a:extLst>
              </p:cNvPr>
              <p:cNvSpPr/>
              <p:nvPr/>
            </p:nvSpPr>
            <p:spPr>
              <a:xfrm>
                <a:off x="6540498" y="1707919"/>
                <a:ext cx="100484" cy="452030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9A20C1EE-EE6C-E850-4A9F-70DA23E26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54323" y="4184619"/>
              <a:ext cx="1852585" cy="1863746"/>
            </a:xfrm>
            <a:prstGeom prst="rect">
              <a:avLst/>
            </a:prstGeom>
          </p:spPr>
        </p:pic>
      </p:grpSp>
      <p:grpSp>
        <p:nvGrpSpPr>
          <p:cNvPr id="38" name="群組 37">
            <a:extLst>
              <a:ext uri="{FF2B5EF4-FFF2-40B4-BE49-F238E27FC236}">
                <a16:creationId xmlns:a16="http://schemas.microsoft.com/office/drawing/2014/main" id="{479CE5BB-9147-B985-8BB4-9CC1D770A70C}"/>
              </a:ext>
            </a:extLst>
          </p:cNvPr>
          <p:cNvGrpSpPr/>
          <p:nvPr/>
        </p:nvGrpSpPr>
        <p:grpSpPr>
          <a:xfrm>
            <a:off x="4149218" y="1871779"/>
            <a:ext cx="1273181" cy="1690005"/>
            <a:chOff x="3077908" y="1777957"/>
            <a:chExt cx="3405413" cy="4520303"/>
          </a:xfrm>
        </p:grpSpPr>
        <p:grpSp>
          <p:nvGrpSpPr>
            <p:cNvPr id="39" name="群組 38">
              <a:extLst>
                <a:ext uri="{FF2B5EF4-FFF2-40B4-BE49-F238E27FC236}">
                  <a16:creationId xmlns:a16="http://schemas.microsoft.com/office/drawing/2014/main" id="{168397D3-3860-8D06-3121-F42D87037253}"/>
                </a:ext>
              </a:extLst>
            </p:cNvPr>
            <p:cNvGrpSpPr/>
            <p:nvPr/>
          </p:nvGrpSpPr>
          <p:grpSpPr>
            <a:xfrm>
              <a:off x="3077908" y="1777957"/>
              <a:ext cx="3405413" cy="4520303"/>
              <a:chOff x="3235569" y="1707919"/>
              <a:chExt cx="3405413" cy="4520303"/>
            </a:xfrm>
          </p:grpSpPr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778072FB-418F-8198-2B50-540AC916E3AF}"/>
                  </a:ext>
                </a:extLst>
              </p:cNvPr>
              <p:cNvSpPr/>
              <p:nvPr/>
            </p:nvSpPr>
            <p:spPr>
              <a:xfrm>
                <a:off x="3235569" y="1707919"/>
                <a:ext cx="100484" cy="452030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9903D1F5-480E-3267-A192-B0386DC6F37F}"/>
                  </a:ext>
                </a:extLst>
              </p:cNvPr>
              <p:cNvSpPr/>
              <p:nvPr/>
            </p:nvSpPr>
            <p:spPr>
              <a:xfrm>
                <a:off x="6540498" y="1707919"/>
                <a:ext cx="100484" cy="452030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40" name="圖片 39">
              <a:extLst>
                <a:ext uri="{FF2B5EF4-FFF2-40B4-BE49-F238E27FC236}">
                  <a16:creationId xmlns:a16="http://schemas.microsoft.com/office/drawing/2014/main" id="{FB1B55AB-9670-2FD2-1C9C-1DB021B892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206711">
              <a:off x="3854323" y="4184619"/>
              <a:ext cx="1852585" cy="1863746"/>
            </a:xfrm>
            <a:prstGeom prst="rect">
              <a:avLst/>
            </a:prstGeom>
          </p:spPr>
        </p:pic>
      </p:grpSp>
      <p:grpSp>
        <p:nvGrpSpPr>
          <p:cNvPr id="43" name="群組 42">
            <a:extLst>
              <a:ext uri="{FF2B5EF4-FFF2-40B4-BE49-F238E27FC236}">
                <a16:creationId xmlns:a16="http://schemas.microsoft.com/office/drawing/2014/main" id="{52F8CCD0-105C-4105-91DD-F43E08C8A5F0}"/>
              </a:ext>
            </a:extLst>
          </p:cNvPr>
          <p:cNvGrpSpPr/>
          <p:nvPr/>
        </p:nvGrpSpPr>
        <p:grpSpPr>
          <a:xfrm>
            <a:off x="6590739" y="1914841"/>
            <a:ext cx="1277758" cy="1696080"/>
            <a:chOff x="3077908" y="1777957"/>
            <a:chExt cx="3405413" cy="4520303"/>
          </a:xfrm>
        </p:grpSpPr>
        <p:grpSp>
          <p:nvGrpSpPr>
            <p:cNvPr id="44" name="群組 43">
              <a:extLst>
                <a:ext uri="{FF2B5EF4-FFF2-40B4-BE49-F238E27FC236}">
                  <a16:creationId xmlns:a16="http://schemas.microsoft.com/office/drawing/2014/main" id="{592BAA1B-57B8-F874-0554-E5922B1904B6}"/>
                </a:ext>
              </a:extLst>
            </p:cNvPr>
            <p:cNvGrpSpPr/>
            <p:nvPr/>
          </p:nvGrpSpPr>
          <p:grpSpPr>
            <a:xfrm>
              <a:off x="3077908" y="1777957"/>
              <a:ext cx="3405413" cy="4520303"/>
              <a:chOff x="3235569" y="1707919"/>
              <a:chExt cx="3405413" cy="4520303"/>
            </a:xfrm>
          </p:grpSpPr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9121CC18-8B33-88B6-7946-989A28523E48}"/>
                  </a:ext>
                </a:extLst>
              </p:cNvPr>
              <p:cNvSpPr/>
              <p:nvPr/>
            </p:nvSpPr>
            <p:spPr>
              <a:xfrm>
                <a:off x="3235569" y="1707919"/>
                <a:ext cx="100484" cy="452030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1AC6B14F-155F-D0B7-1729-D951E9CB0840}"/>
                  </a:ext>
                </a:extLst>
              </p:cNvPr>
              <p:cNvSpPr/>
              <p:nvPr/>
            </p:nvSpPr>
            <p:spPr>
              <a:xfrm>
                <a:off x="6540498" y="1707919"/>
                <a:ext cx="100484" cy="452030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45" name="圖片 44">
              <a:extLst>
                <a:ext uri="{FF2B5EF4-FFF2-40B4-BE49-F238E27FC236}">
                  <a16:creationId xmlns:a16="http://schemas.microsoft.com/office/drawing/2014/main" id="{9D84D4DD-E4C2-A2E1-3AB4-22E20E8476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9800000">
              <a:off x="3854324" y="4184620"/>
              <a:ext cx="1852584" cy="1863745"/>
            </a:xfrm>
            <a:prstGeom prst="rect">
              <a:avLst/>
            </a:prstGeom>
          </p:spPr>
        </p:pic>
      </p:grpSp>
      <p:grpSp>
        <p:nvGrpSpPr>
          <p:cNvPr id="48" name="群組 47">
            <a:extLst>
              <a:ext uri="{FF2B5EF4-FFF2-40B4-BE49-F238E27FC236}">
                <a16:creationId xmlns:a16="http://schemas.microsoft.com/office/drawing/2014/main" id="{6EA69FD0-6322-EE7B-B73C-58019DC354D0}"/>
              </a:ext>
            </a:extLst>
          </p:cNvPr>
          <p:cNvGrpSpPr/>
          <p:nvPr/>
        </p:nvGrpSpPr>
        <p:grpSpPr>
          <a:xfrm>
            <a:off x="2914783" y="4054966"/>
            <a:ext cx="1283477" cy="1703672"/>
            <a:chOff x="3077908" y="1777957"/>
            <a:chExt cx="3405413" cy="4520303"/>
          </a:xfrm>
        </p:grpSpPr>
        <p:grpSp>
          <p:nvGrpSpPr>
            <p:cNvPr id="49" name="群組 48">
              <a:extLst>
                <a:ext uri="{FF2B5EF4-FFF2-40B4-BE49-F238E27FC236}">
                  <a16:creationId xmlns:a16="http://schemas.microsoft.com/office/drawing/2014/main" id="{95FC5F97-5A09-3291-40AC-D10EFF88F3E0}"/>
                </a:ext>
              </a:extLst>
            </p:cNvPr>
            <p:cNvGrpSpPr/>
            <p:nvPr/>
          </p:nvGrpSpPr>
          <p:grpSpPr>
            <a:xfrm>
              <a:off x="3077908" y="1777957"/>
              <a:ext cx="3405413" cy="4520303"/>
              <a:chOff x="3235569" y="1707919"/>
              <a:chExt cx="3405413" cy="4520303"/>
            </a:xfrm>
          </p:grpSpPr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034FDD2C-038A-4ECD-2A5C-1276CC0C91E3}"/>
                  </a:ext>
                </a:extLst>
              </p:cNvPr>
              <p:cNvSpPr/>
              <p:nvPr/>
            </p:nvSpPr>
            <p:spPr>
              <a:xfrm>
                <a:off x="3235569" y="1707919"/>
                <a:ext cx="100484" cy="452030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11DA0CB5-2E08-331E-509E-72240000ED2B}"/>
                  </a:ext>
                </a:extLst>
              </p:cNvPr>
              <p:cNvSpPr/>
              <p:nvPr/>
            </p:nvSpPr>
            <p:spPr>
              <a:xfrm>
                <a:off x="6540498" y="1707919"/>
                <a:ext cx="100484" cy="452030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50" name="圖片 49">
              <a:extLst>
                <a:ext uri="{FF2B5EF4-FFF2-40B4-BE49-F238E27FC236}">
                  <a16:creationId xmlns:a16="http://schemas.microsoft.com/office/drawing/2014/main" id="{92B75DB5-5159-F3B2-D2F2-BB368E1F8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30736" y="4184619"/>
              <a:ext cx="1852585" cy="1863746"/>
            </a:xfrm>
            <a:prstGeom prst="rect">
              <a:avLst/>
            </a:prstGeom>
          </p:spPr>
        </p:pic>
      </p:grpSp>
      <p:grpSp>
        <p:nvGrpSpPr>
          <p:cNvPr id="53" name="群組 52">
            <a:extLst>
              <a:ext uri="{FF2B5EF4-FFF2-40B4-BE49-F238E27FC236}">
                <a16:creationId xmlns:a16="http://schemas.microsoft.com/office/drawing/2014/main" id="{70432CEA-96B5-1804-C8A2-8B89B672913C}"/>
              </a:ext>
            </a:extLst>
          </p:cNvPr>
          <p:cNvGrpSpPr/>
          <p:nvPr/>
        </p:nvGrpSpPr>
        <p:grpSpPr>
          <a:xfrm>
            <a:off x="5391786" y="3990409"/>
            <a:ext cx="1310199" cy="1739142"/>
            <a:chOff x="3077908" y="1777957"/>
            <a:chExt cx="3405413" cy="4520303"/>
          </a:xfrm>
        </p:grpSpPr>
        <p:grpSp>
          <p:nvGrpSpPr>
            <p:cNvPr id="54" name="群組 53">
              <a:extLst>
                <a:ext uri="{FF2B5EF4-FFF2-40B4-BE49-F238E27FC236}">
                  <a16:creationId xmlns:a16="http://schemas.microsoft.com/office/drawing/2014/main" id="{8A692443-D64A-7AA3-5431-B785DB5F5CCA}"/>
                </a:ext>
              </a:extLst>
            </p:cNvPr>
            <p:cNvGrpSpPr/>
            <p:nvPr/>
          </p:nvGrpSpPr>
          <p:grpSpPr>
            <a:xfrm>
              <a:off x="3077908" y="1777957"/>
              <a:ext cx="3405413" cy="4520303"/>
              <a:chOff x="3235569" y="1707919"/>
              <a:chExt cx="3405413" cy="4520303"/>
            </a:xfrm>
          </p:grpSpPr>
          <p:sp>
            <p:nvSpPr>
              <p:cNvPr id="56" name="矩形 55">
                <a:extLst>
                  <a:ext uri="{FF2B5EF4-FFF2-40B4-BE49-F238E27FC236}">
                    <a16:creationId xmlns:a16="http://schemas.microsoft.com/office/drawing/2014/main" id="{2FC65795-C818-FB81-214D-7ABFF98FBE90}"/>
                  </a:ext>
                </a:extLst>
              </p:cNvPr>
              <p:cNvSpPr/>
              <p:nvPr/>
            </p:nvSpPr>
            <p:spPr>
              <a:xfrm>
                <a:off x="3235569" y="1707919"/>
                <a:ext cx="100484" cy="452030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7" name="矩形 56">
                <a:extLst>
                  <a:ext uri="{FF2B5EF4-FFF2-40B4-BE49-F238E27FC236}">
                    <a16:creationId xmlns:a16="http://schemas.microsoft.com/office/drawing/2014/main" id="{2C26BAAA-23CA-C7FA-0F63-03451F09669F}"/>
                  </a:ext>
                </a:extLst>
              </p:cNvPr>
              <p:cNvSpPr/>
              <p:nvPr/>
            </p:nvSpPr>
            <p:spPr>
              <a:xfrm>
                <a:off x="6540498" y="1707919"/>
                <a:ext cx="100484" cy="4520303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pic>
          <p:nvPicPr>
            <p:cNvPr id="55" name="圖片 54">
              <a:extLst>
                <a:ext uri="{FF2B5EF4-FFF2-40B4-BE49-F238E27FC236}">
                  <a16:creationId xmlns:a16="http://schemas.microsoft.com/office/drawing/2014/main" id="{3F12863C-7AD3-F8E9-785A-12830CEDF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93676" y="4184619"/>
              <a:ext cx="1852585" cy="18637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2579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63562" y="428625"/>
            <a:ext cx="8370887" cy="6000750"/>
          </a:xfrm>
          <a:prstGeom prst="rect">
            <a:avLst/>
          </a:prstGeom>
          <a:solidFill>
            <a:srgbClr val="758187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11">
            <a:extLst>
              <a:ext uri="{FF2B5EF4-FFF2-40B4-BE49-F238E27FC236}">
                <a16:creationId xmlns:a16="http://schemas.microsoft.com/office/drawing/2014/main" id="{1328BBA0-F585-42DF-A377-2C202602BDC9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標記</a:t>
            </a:r>
            <a:endParaRPr lang="en-US" altLang="zh-TW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3C55520-20E4-44EB-89FB-55FFD4389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927" y="1916722"/>
            <a:ext cx="5435245" cy="4103077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563CB572-69BA-40FD-B8E3-E5672FDF3DDC}"/>
              </a:ext>
            </a:extLst>
          </p:cNvPr>
          <p:cNvCxnSpPr/>
          <p:nvPr/>
        </p:nvCxnSpPr>
        <p:spPr>
          <a:xfrm>
            <a:off x="2063927" y="2892669"/>
            <a:ext cx="5435245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圖形 8" descr="關閉">
            <a:extLst>
              <a:ext uri="{FF2B5EF4-FFF2-40B4-BE49-F238E27FC236}">
                <a16:creationId xmlns:a16="http://schemas.microsoft.com/office/drawing/2014/main" id="{9B20E963-72A1-4EE9-8D2D-28CCF877EC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52949" y="2611316"/>
            <a:ext cx="562705" cy="56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12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63562" y="428625"/>
            <a:ext cx="8370887" cy="6000750"/>
          </a:xfrm>
          <a:prstGeom prst="rect">
            <a:avLst/>
          </a:prstGeom>
          <a:solidFill>
            <a:srgbClr val="758187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11">
            <a:extLst>
              <a:ext uri="{FF2B5EF4-FFF2-40B4-BE49-F238E27FC236}">
                <a16:creationId xmlns:a16="http://schemas.microsoft.com/office/drawing/2014/main" id="{1328BBA0-F585-42DF-A377-2C202602BDC9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標記</a:t>
            </a:r>
            <a:endParaRPr lang="en-US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27FABCD-98F9-405B-B46B-5E75EDC95F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63927" y="1916722"/>
            <a:ext cx="5435244" cy="4103077"/>
          </a:xfrm>
          <a:prstGeom prst="rect">
            <a:avLst/>
          </a:prstGeom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3C597972-237E-4D77-8D29-FACF720BFAE2}"/>
              </a:ext>
            </a:extLst>
          </p:cNvPr>
          <p:cNvCxnSpPr/>
          <p:nvPr/>
        </p:nvCxnSpPr>
        <p:spPr>
          <a:xfrm>
            <a:off x="2063927" y="2892669"/>
            <a:ext cx="5435245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圖形 8" descr="關閉">
            <a:extLst>
              <a:ext uri="{FF2B5EF4-FFF2-40B4-BE49-F238E27FC236}">
                <a16:creationId xmlns:a16="http://schemas.microsoft.com/office/drawing/2014/main" id="{522E6229-D415-4C74-A7E8-A2EA575FD2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62911" y="2611316"/>
            <a:ext cx="562705" cy="56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478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1E1BE739-D888-4754-8F0E-6AB2BB084B7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6AF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49276" y="6308727"/>
            <a:ext cx="563564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A1A481B-CE42-4717-8548-B752C57D5720}"/>
              </a:ext>
            </a:extLst>
          </p:cNvPr>
          <p:cNvSpPr/>
          <p:nvPr/>
        </p:nvSpPr>
        <p:spPr>
          <a:xfrm>
            <a:off x="1236133" y="3374818"/>
            <a:ext cx="2489200" cy="2489200"/>
          </a:xfrm>
          <a:prstGeom prst="ellipse">
            <a:avLst/>
          </a:prstGeom>
          <a:solidFill>
            <a:srgbClr val="D8CFB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1739584-F126-46E5-B03A-77F1F1754AF3}"/>
              </a:ext>
            </a:extLst>
          </p:cNvPr>
          <p:cNvSpPr/>
          <p:nvPr/>
        </p:nvSpPr>
        <p:spPr>
          <a:xfrm>
            <a:off x="1578007" y="3256512"/>
            <a:ext cx="2489200" cy="2489200"/>
          </a:xfrm>
          <a:prstGeom prst="ellipse">
            <a:avLst/>
          </a:prstGeom>
          <a:solidFill>
            <a:srgbClr val="B9AF9D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56F1420-3585-43A1-9B3F-475BF0E2498D}"/>
              </a:ext>
            </a:extLst>
          </p:cNvPr>
          <p:cNvSpPr/>
          <p:nvPr/>
        </p:nvSpPr>
        <p:spPr>
          <a:xfrm>
            <a:off x="1236133" y="1504950"/>
            <a:ext cx="2489200" cy="2489200"/>
          </a:xfrm>
          <a:prstGeom prst="ellipse">
            <a:avLst/>
          </a:prstGeom>
          <a:solidFill>
            <a:srgbClr val="929292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0D5475C-ED4E-43D1-939D-AD4D971A1725}"/>
              </a:ext>
            </a:extLst>
          </p:cNvPr>
          <p:cNvSpPr/>
          <p:nvPr/>
        </p:nvSpPr>
        <p:spPr>
          <a:xfrm>
            <a:off x="2429207" y="2259578"/>
            <a:ext cx="2489200" cy="2489200"/>
          </a:xfrm>
          <a:prstGeom prst="ellipse">
            <a:avLst/>
          </a:prstGeom>
          <a:solidFill>
            <a:srgbClr val="D8CFB6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8A86E4F-C248-4407-ACC2-D7629B6E6345}"/>
              </a:ext>
            </a:extLst>
          </p:cNvPr>
          <p:cNvSpPr/>
          <p:nvPr/>
        </p:nvSpPr>
        <p:spPr>
          <a:xfrm>
            <a:off x="3280406" y="3273501"/>
            <a:ext cx="2489200" cy="2489200"/>
          </a:xfrm>
          <a:prstGeom prst="ellipse">
            <a:avLst/>
          </a:prstGeom>
          <a:solidFill>
            <a:srgbClr val="B9AF9D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869AE7-C2C3-4F36-A449-324A496B53D1}"/>
              </a:ext>
            </a:extLst>
          </p:cNvPr>
          <p:cNvSpPr txBox="1"/>
          <p:nvPr/>
        </p:nvSpPr>
        <p:spPr>
          <a:xfrm>
            <a:off x="5603706" y="3081073"/>
            <a:ext cx="533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chemeClr val="bg1"/>
                </a:solidFill>
                <a:latin typeface="Montserrat ExtraBold" panose="00000900000000000000" pitchFamily="50" charset="0"/>
              </a:rPr>
              <a:t>優勢</a:t>
            </a:r>
            <a:endParaRPr lang="en-US" sz="4800" b="1" dirty="0">
              <a:solidFill>
                <a:schemeClr val="bg1"/>
              </a:solidFill>
              <a:latin typeface="Montserrat ExtraBold" panose="00000900000000000000" pitchFamily="50" charset="0"/>
            </a:endParaRPr>
          </a:p>
        </p:txBody>
      </p:sp>
      <p:pic>
        <p:nvPicPr>
          <p:cNvPr id="4" name="圖形 3" descr="燈泡">
            <a:extLst>
              <a:ext uri="{FF2B5EF4-FFF2-40B4-BE49-F238E27FC236}">
                <a16:creationId xmlns:a16="http://schemas.microsoft.com/office/drawing/2014/main" id="{A51B4B9C-2F42-4C68-83FD-74A5FAF505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12202" y="2615869"/>
            <a:ext cx="1626262" cy="162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894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96106" y="428625"/>
            <a:ext cx="8370887" cy="6000750"/>
          </a:xfrm>
          <a:prstGeom prst="rect">
            <a:avLst/>
          </a:prstGeom>
          <a:solidFill>
            <a:srgbClr val="B6AF9D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D2343-F1CA-4A66-8977-859D458EB310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成功結合軟硬體</a:t>
            </a:r>
            <a:endParaRPr lang="en-US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sp>
        <p:nvSpPr>
          <p:cNvPr id="3" name="乘號 2">
            <a:extLst>
              <a:ext uri="{FF2B5EF4-FFF2-40B4-BE49-F238E27FC236}">
                <a16:creationId xmlns:a16="http://schemas.microsoft.com/office/drawing/2014/main" id="{F6460349-62AD-4268-A325-7F5FE7B85850}"/>
              </a:ext>
            </a:extLst>
          </p:cNvPr>
          <p:cNvSpPr/>
          <p:nvPr/>
        </p:nvSpPr>
        <p:spPr>
          <a:xfrm>
            <a:off x="4687335" y="3199113"/>
            <a:ext cx="788272" cy="840150"/>
          </a:xfrm>
          <a:prstGeom prst="mathMultiply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28" name="Picture 4" descr="Introduction to Deep Learning. Deep Learning has become the main… | by  Ilija Mihajlovic | HackerNoon.com | Medium">
            <a:extLst>
              <a:ext uri="{FF2B5EF4-FFF2-40B4-BE49-F238E27FC236}">
                <a16:creationId xmlns:a16="http://schemas.microsoft.com/office/drawing/2014/main" id="{4805227F-7A11-4220-AA66-2AED7BA6E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655" y="2500041"/>
            <a:ext cx="3180368" cy="2249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9082F1C-376F-4DCF-A839-3DD0B8E4F1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7919" y="1282848"/>
            <a:ext cx="3057796" cy="383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1391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96106" y="428625"/>
            <a:ext cx="8370887" cy="6000750"/>
          </a:xfrm>
          <a:prstGeom prst="rect">
            <a:avLst/>
          </a:prstGeom>
          <a:solidFill>
            <a:srgbClr val="B6AF9D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D2343-F1CA-4A66-8977-859D458EB310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500" b="1" dirty="0" err="1">
                <a:solidFill>
                  <a:schemeClr val="bg1"/>
                </a:solidFill>
                <a:latin typeface="Montserrat Light" panose="00000400000000000000" pitchFamily="50" charset="0"/>
              </a:rPr>
              <a:t>JetsonNano</a:t>
            </a:r>
            <a:endParaRPr lang="en-US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pic>
        <p:nvPicPr>
          <p:cNvPr id="2052" name="Picture 4" descr="如何在Jetson Nano 上安裝TensorFlow 以及PyTorch？ - 叩頂窩客">
            <a:extLst>
              <a:ext uri="{FF2B5EF4-FFF2-40B4-BE49-F238E27FC236}">
                <a16:creationId xmlns:a16="http://schemas.microsoft.com/office/drawing/2014/main" id="{44467B7C-4213-45CC-A55F-7AC43B19F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388" y="2212960"/>
            <a:ext cx="7362334" cy="3494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32997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96106" y="428625"/>
            <a:ext cx="8370887" cy="6000750"/>
          </a:xfrm>
          <a:prstGeom prst="rect">
            <a:avLst/>
          </a:prstGeom>
          <a:solidFill>
            <a:srgbClr val="B6AF9D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D2343-F1CA-4A66-8977-859D458EB310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優勢</a:t>
            </a:r>
            <a:endParaRPr lang="en-US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9CAE92F6-1FFC-4D84-A7FF-E99A09CD15BD}"/>
              </a:ext>
            </a:extLst>
          </p:cNvPr>
          <p:cNvSpPr txBox="1"/>
          <p:nvPr/>
        </p:nvSpPr>
        <p:spPr>
          <a:xfrm>
            <a:off x="905134" y="1858833"/>
            <a:ext cx="7315039" cy="2599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精確度高。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比賽專用，情況少好蒐集，過程簡單化。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所需蒐集圖片不多，大幅減少訓練時間。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操作、使用簡單，好上手。</a:t>
            </a:r>
          </a:p>
        </p:txBody>
      </p:sp>
    </p:spTree>
    <p:extLst>
      <p:ext uri="{BB962C8B-B14F-4D97-AF65-F5344CB8AC3E}">
        <p14:creationId xmlns:p14="http://schemas.microsoft.com/office/powerpoint/2010/main" val="1257416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1E1BE739-D888-4754-8F0E-6AB2BB084B7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6AF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49276" y="6308727"/>
            <a:ext cx="563564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A1A481B-CE42-4717-8548-B752C57D5720}"/>
              </a:ext>
            </a:extLst>
          </p:cNvPr>
          <p:cNvSpPr/>
          <p:nvPr/>
        </p:nvSpPr>
        <p:spPr>
          <a:xfrm>
            <a:off x="1236133" y="3374818"/>
            <a:ext cx="2489200" cy="2489200"/>
          </a:xfrm>
          <a:prstGeom prst="ellipse">
            <a:avLst/>
          </a:prstGeom>
          <a:solidFill>
            <a:srgbClr val="D8CFB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1739584-F126-46E5-B03A-77F1F1754AF3}"/>
              </a:ext>
            </a:extLst>
          </p:cNvPr>
          <p:cNvSpPr/>
          <p:nvPr/>
        </p:nvSpPr>
        <p:spPr>
          <a:xfrm>
            <a:off x="1578007" y="3256512"/>
            <a:ext cx="2489200" cy="2489200"/>
          </a:xfrm>
          <a:prstGeom prst="ellipse">
            <a:avLst/>
          </a:prstGeom>
          <a:solidFill>
            <a:srgbClr val="B9AF9D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56F1420-3585-43A1-9B3F-475BF0E2498D}"/>
              </a:ext>
            </a:extLst>
          </p:cNvPr>
          <p:cNvSpPr/>
          <p:nvPr/>
        </p:nvSpPr>
        <p:spPr>
          <a:xfrm>
            <a:off x="1236133" y="1504950"/>
            <a:ext cx="2489200" cy="2489200"/>
          </a:xfrm>
          <a:prstGeom prst="ellipse">
            <a:avLst/>
          </a:prstGeom>
          <a:solidFill>
            <a:srgbClr val="929292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0D5475C-ED4E-43D1-939D-AD4D971A1725}"/>
              </a:ext>
            </a:extLst>
          </p:cNvPr>
          <p:cNvSpPr/>
          <p:nvPr/>
        </p:nvSpPr>
        <p:spPr>
          <a:xfrm>
            <a:off x="2429207" y="2259578"/>
            <a:ext cx="2489200" cy="2489200"/>
          </a:xfrm>
          <a:prstGeom prst="ellipse">
            <a:avLst/>
          </a:prstGeom>
          <a:solidFill>
            <a:srgbClr val="D8CFB6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8A86E4F-C248-4407-ACC2-D7629B6E6345}"/>
              </a:ext>
            </a:extLst>
          </p:cNvPr>
          <p:cNvSpPr/>
          <p:nvPr/>
        </p:nvSpPr>
        <p:spPr>
          <a:xfrm>
            <a:off x="3280406" y="3273501"/>
            <a:ext cx="2489200" cy="2489200"/>
          </a:xfrm>
          <a:prstGeom prst="ellipse">
            <a:avLst/>
          </a:prstGeom>
          <a:solidFill>
            <a:srgbClr val="B9AF9D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869AE7-C2C3-4F36-A449-324A496B53D1}"/>
              </a:ext>
            </a:extLst>
          </p:cNvPr>
          <p:cNvSpPr txBox="1"/>
          <p:nvPr/>
        </p:nvSpPr>
        <p:spPr>
          <a:xfrm>
            <a:off x="5711576" y="3113528"/>
            <a:ext cx="533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chemeClr val="bg1"/>
                </a:solidFill>
                <a:latin typeface="Montserrat ExtraBold" panose="00000900000000000000" pitchFamily="50" charset="0"/>
              </a:rPr>
              <a:t>前言</a:t>
            </a:r>
            <a:endParaRPr lang="en-US" sz="4800" b="1" dirty="0">
              <a:solidFill>
                <a:schemeClr val="bg1"/>
              </a:solidFill>
              <a:latin typeface="Montserrat ExtraBold" panose="00000900000000000000" pitchFamily="50" charset="0"/>
            </a:endParaRPr>
          </a:p>
        </p:txBody>
      </p:sp>
      <p:pic>
        <p:nvPicPr>
          <p:cNvPr id="12" name="圖形 11" descr="鉛筆">
            <a:extLst>
              <a:ext uri="{FF2B5EF4-FFF2-40B4-BE49-F238E27FC236}">
                <a16:creationId xmlns:a16="http://schemas.microsoft.com/office/drawing/2014/main" id="{A9E49A20-D845-4D91-A028-B21204BDC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06418" y="2610085"/>
            <a:ext cx="1637829" cy="163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896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96106" y="428625"/>
            <a:ext cx="8370887" cy="6000750"/>
          </a:xfrm>
          <a:prstGeom prst="rect">
            <a:avLst/>
          </a:prstGeom>
          <a:solidFill>
            <a:srgbClr val="B6AF9D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D2343-F1CA-4A66-8977-859D458EB310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未知賽道</a:t>
            </a:r>
            <a:endParaRPr lang="en-US" altLang="zh-TW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122B35B-EB2D-419B-BF38-9F47AEA14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831" y="1858833"/>
            <a:ext cx="3685719" cy="3780681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16740200-3FA2-4EC4-BB16-2325728EBDF1}"/>
              </a:ext>
            </a:extLst>
          </p:cNvPr>
          <p:cNvSpPr txBox="1"/>
          <p:nvPr/>
        </p:nvSpPr>
        <p:spPr>
          <a:xfrm>
            <a:off x="5024488" y="1499507"/>
            <a:ext cx="3846136" cy="3892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平均一公尺三張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重複狀況忽略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預估時間：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bg1"/>
                </a:solidFill>
              </a:rPr>
              <a:t>拍照：</a:t>
            </a:r>
            <a:r>
              <a:rPr lang="en-US" altLang="zh-TW" sz="2800" dirty="0">
                <a:solidFill>
                  <a:schemeClr val="bg1"/>
                </a:solidFill>
              </a:rPr>
              <a:t>15</a:t>
            </a:r>
            <a:r>
              <a:rPr lang="zh-TW" altLang="en-US" sz="2800" dirty="0">
                <a:solidFill>
                  <a:schemeClr val="bg1"/>
                </a:solidFill>
              </a:rPr>
              <a:t>分鐘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bg1"/>
                </a:solidFill>
              </a:rPr>
              <a:t>標記：</a:t>
            </a:r>
            <a:r>
              <a:rPr lang="en-US" altLang="zh-TW" sz="2800" dirty="0">
                <a:solidFill>
                  <a:schemeClr val="bg1"/>
                </a:solidFill>
              </a:rPr>
              <a:t>5</a:t>
            </a:r>
            <a:r>
              <a:rPr lang="zh-TW" altLang="en-US" sz="2800" dirty="0">
                <a:solidFill>
                  <a:schemeClr val="bg1"/>
                </a:solidFill>
              </a:rPr>
              <a:t>分鐘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800" dirty="0">
                <a:solidFill>
                  <a:schemeClr val="bg1"/>
                </a:solidFill>
              </a:rPr>
              <a:t>訓練：</a:t>
            </a:r>
            <a:r>
              <a:rPr lang="en-US" altLang="zh-TW" sz="2800" dirty="0">
                <a:solidFill>
                  <a:schemeClr val="bg1"/>
                </a:solidFill>
              </a:rPr>
              <a:t>30</a:t>
            </a:r>
            <a:r>
              <a:rPr lang="zh-TW" altLang="en-US" sz="2800" dirty="0">
                <a:solidFill>
                  <a:schemeClr val="bg1"/>
                </a:solidFill>
              </a:rPr>
              <a:t>分鐘</a:t>
            </a:r>
            <a:endParaRPr lang="en-US" altLang="zh-TW" sz="2800" dirty="0">
              <a:solidFill>
                <a:schemeClr val="bg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BF34E7E4-062E-4ABC-B985-FEED16CB6930}"/>
              </a:ext>
            </a:extLst>
          </p:cNvPr>
          <p:cNvSpPr txBox="1"/>
          <p:nvPr/>
        </p:nvSpPr>
        <p:spPr>
          <a:xfrm>
            <a:off x="1929326" y="5639514"/>
            <a:ext cx="2018728" cy="66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dirty="0">
                <a:solidFill>
                  <a:schemeClr val="bg1"/>
                </a:solidFill>
              </a:rPr>
              <a:t>單位：公分</a:t>
            </a:r>
            <a:endParaRPr lang="en-US" altLang="zh-TW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266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1E1BE739-D888-4754-8F0E-6AB2BB084B7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49276" y="6308727"/>
            <a:ext cx="563564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869AE7-C2C3-4F36-A449-324A496B53D1}"/>
              </a:ext>
            </a:extLst>
          </p:cNvPr>
          <p:cNvSpPr txBox="1"/>
          <p:nvPr/>
        </p:nvSpPr>
        <p:spPr>
          <a:xfrm>
            <a:off x="6515444" y="2798058"/>
            <a:ext cx="31309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9600" b="1" dirty="0">
                <a:solidFill>
                  <a:schemeClr val="bg1"/>
                </a:solidFill>
                <a:latin typeface="Montserrat ExtraBold" panose="00000900000000000000" pitchFamily="50" charset="0"/>
              </a:rPr>
              <a:t>實作</a:t>
            </a:r>
            <a:endParaRPr lang="en-US" sz="9600" b="1" dirty="0">
              <a:solidFill>
                <a:schemeClr val="bg1"/>
              </a:solidFill>
              <a:latin typeface="Montserrat ExtraBold" panose="00000900000000000000" pitchFamily="50" charset="0"/>
            </a:endParaRPr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911AD5D6-5C4C-4E5E-BB4E-653F06B7B8CC}"/>
              </a:ext>
            </a:extLst>
          </p:cNvPr>
          <p:cNvSpPr/>
          <p:nvPr/>
        </p:nvSpPr>
        <p:spPr>
          <a:xfrm>
            <a:off x="1851318" y="1712367"/>
            <a:ext cx="3497594" cy="35677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26" h="21586" extrusionOk="0">
                <a:moveTo>
                  <a:pt x="4903" y="1"/>
                </a:moveTo>
                <a:cubicBezTo>
                  <a:pt x="4460" y="16"/>
                  <a:pt x="4093" y="167"/>
                  <a:pt x="3880" y="394"/>
                </a:cubicBezTo>
                <a:cubicBezTo>
                  <a:pt x="3648" y="643"/>
                  <a:pt x="3613" y="965"/>
                  <a:pt x="3793" y="1221"/>
                </a:cubicBezTo>
                <a:lnTo>
                  <a:pt x="5752" y="3133"/>
                </a:lnTo>
                <a:cubicBezTo>
                  <a:pt x="6005" y="3377"/>
                  <a:pt x="6082" y="3684"/>
                  <a:pt x="5982" y="4061"/>
                </a:cubicBezTo>
                <a:cubicBezTo>
                  <a:pt x="5779" y="4824"/>
                  <a:pt x="4852" y="5709"/>
                  <a:pt x="4039" y="5918"/>
                </a:cubicBezTo>
                <a:cubicBezTo>
                  <a:pt x="3815" y="5976"/>
                  <a:pt x="3515" y="6003"/>
                  <a:pt x="3317" y="5800"/>
                </a:cubicBezTo>
                <a:lnTo>
                  <a:pt x="1398" y="3935"/>
                </a:lnTo>
                <a:lnTo>
                  <a:pt x="1366" y="3912"/>
                </a:lnTo>
                <a:cubicBezTo>
                  <a:pt x="1028" y="3648"/>
                  <a:pt x="657" y="3611"/>
                  <a:pt x="375" y="3809"/>
                </a:cubicBezTo>
                <a:cubicBezTo>
                  <a:pt x="-80" y="4130"/>
                  <a:pt x="-122" y="4940"/>
                  <a:pt x="256" y="6036"/>
                </a:cubicBezTo>
                <a:cubicBezTo>
                  <a:pt x="869" y="7813"/>
                  <a:pt x="2723" y="9419"/>
                  <a:pt x="3841" y="9995"/>
                </a:cubicBezTo>
                <a:cubicBezTo>
                  <a:pt x="4445" y="10305"/>
                  <a:pt x="4977" y="10220"/>
                  <a:pt x="5450" y="10144"/>
                </a:cubicBezTo>
                <a:cubicBezTo>
                  <a:pt x="6026" y="10052"/>
                  <a:pt x="6480" y="9981"/>
                  <a:pt x="7092" y="10483"/>
                </a:cubicBezTo>
                <a:lnTo>
                  <a:pt x="8218" y="11576"/>
                </a:lnTo>
                <a:lnTo>
                  <a:pt x="8718" y="11065"/>
                </a:lnTo>
                <a:lnTo>
                  <a:pt x="7568" y="9955"/>
                </a:lnTo>
                <a:cubicBezTo>
                  <a:pt x="6684" y="9230"/>
                  <a:pt x="5940" y="9355"/>
                  <a:pt x="5339" y="9452"/>
                </a:cubicBezTo>
                <a:cubicBezTo>
                  <a:pt x="4905" y="9521"/>
                  <a:pt x="4560" y="9576"/>
                  <a:pt x="4166" y="9373"/>
                </a:cubicBezTo>
                <a:cubicBezTo>
                  <a:pt x="2993" y="8770"/>
                  <a:pt x="1421" y="7233"/>
                  <a:pt x="930" y="5808"/>
                </a:cubicBezTo>
                <a:cubicBezTo>
                  <a:pt x="590" y="4821"/>
                  <a:pt x="741" y="4430"/>
                  <a:pt x="779" y="4392"/>
                </a:cubicBezTo>
                <a:cubicBezTo>
                  <a:pt x="785" y="4389"/>
                  <a:pt x="838" y="4398"/>
                  <a:pt x="914" y="4455"/>
                </a:cubicBezTo>
                <a:lnTo>
                  <a:pt x="2810" y="6296"/>
                </a:lnTo>
                <a:cubicBezTo>
                  <a:pt x="3144" y="6641"/>
                  <a:pt x="3645" y="6752"/>
                  <a:pt x="4221" y="6603"/>
                </a:cubicBezTo>
                <a:cubicBezTo>
                  <a:pt x="5282" y="6330"/>
                  <a:pt x="6403" y="5249"/>
                  <a:pt x="6672" y="4242"/>
                </a:cubicBezTo>
                <a:cubicBezTo>
                  <a:pt x="6837" y="3623"/>
                  <a:pt x="6686" y="3048"/>
                  <a:pt x="6251" y="2629"/>
                </a:cubicBezTo>
                <a:lnTo>
                  <a:pt x="4427" y="859"/>
                </a:lnTo>
                <a:cubicBezTo>
                  <a:pt x="4464" y="828"/>
                  <a:pt x="4527" y="781"/>
                  <a:pt x="4634" y="748"/>
                </a:cubicBezTo>
                <a:cubicBezTo>
                  <a:pt x="5017" y="632"/>
                  <a:pt x="5545" y="741"/>
                  <a:pt x="6037" y="1032"/>
                </a:cubicBezTo>
                <a:cubicBezTo>
                  <a:pt x="7373" y="1819"/>
                  <a:pt x="9402" y="3876"/>
                  <a:pt x="9479" y="5124"/>
                </a:cubicBezTo>
                <a:cubicBezTo>
                  <a:pt x="9516" y="5435"/>
                  <a:pt x="9489" y="5699"/>
                  <a:pt x="9463" y="5958"/>
                </a:cubicBezTo>
                <a:cubicBezTo>
                  <a:pt x="9405" y="6523"/>
                  <a:pt x="9348" y="7112"/>
                  <a:pt x="10058" y="7791"/>
                </a:cubicBezTo>
                <a:lnTo>
                  <a:pt x="11136" y="8814"/>
                </a:lnTo>
                <a:lnTo>
                  <a:pt x="11628" y="8303"/>
                </a:lnTo>
                <a:lnTo>
                  <a:pt x="10549" y="7280"/>
                </a:lnTo>
                <a:cubicBezTo>
                  <a:pt x="10090" y="6840"/>
                  <a:pt x="10124" y="6550"/>
                  <a:pt x="10177" y="6029"/>
                </a:cubicBezTo>
                <a:cubicBezTo>
                  <a:pt x="10206" y="5745"/>
                  <a:pt x="10238" y="5421"/>
                  <a:pt x="10193" y="5053"/>
                </a:cubicBezTo>
                <a:cubicBezTo>
                  <a:pt x="10093" y="3418"/>
                  <a:pt x="7665" y="1167"/>
                  <a:pt x="6394" y="418"/>
                </a:cubicBezTo>
                <a:cubicBezTo>
                  <a:pt x="5862" y="104"/>
                  <a:pt x="5346" y="-14"/>
                  <a:pt x="4903" y="1"/>
                </a:cubicBezTo>
                <a:close/>
                <a:moveTo>
                  <a:pt x="20002" y="2275"/>
                </a:moveTo>
                <a:lnTo>
                  <a:pt x="19637" y="2393"/>
                </a:lnTo>
                <a:cubicBezTo>
                  <a:pt x="19093" y="2532"/>
                  <a:pt x="18166" y="2803"/>
                  <a:pt x="17964" y="3054"/>
                </a:cubicBezTo>
                <a:lnTo>
                  <a:pt x="7187" y="13717"/>
                </a:lnTo>
                <a:lnTo>
                  <a:pt x="6537" y="13064"/>
                </a:lnTo>
                <a:lnTo>
                  <a:pt x="1485" y="18061"/>
                </a:lnTo>
                <a:cubicBezTo>
                  <a:pt x="810" y="18708"/>
                  <a:pt x="593" y="19556"/>
                  <a:pt x="906" y="20327"/>
                </a:cubicBezTo>
                <a:cubicBezTo>
                  <a:pt x="1213" y="21079"/>
                  <a:pt x="1960" y="21586"/>
                  <a:pt x="2770" y="21586"/>
                </a:cubicBezTo>
                <a:cubicBezTo>
                  <a:pt x="3325" y="21586"/>
                  <a:pt x="3870" y="21360"/>
                  <a:pt x="4348" y="20917"/>
                </a:cubicBezTo>
                <a:lnTo>
                  <a:pt x="9400" y="15912"/>
                </a:lnTo>
                <a:lnTo>
                  <a:pt x="8765" y="15275"/>
                </a:lnTo>
                <a:cubicBezTo>
                  <a:pt x="8765" y="15275"/>
                  <a:pt x="19574" y="4573"/>
                  <a:pt x="19574" y="4573"/>
                </a:cubicBezTo>
                <a:cubicBezTo>
                  <a:pt x="19770" y="4324"/>
                  <a:pt x="20079" y="3098"/>
                  <a:pt x="20137" y="2857"/>
                </a:cubicBezTo>
                <a:lnTo>
                  <a:pt x="20232" y="2487"/>
                </a:lnTo>
                <a:cubicBezTo>
                  <a:pt x="20248" y="2425"/>
                  <a:pt x="20224" y="2358"/>
                  <a:pt x="20177" y="2314"/>
                </a:cubicBezTo>
                <a:cubicBezTo>
                  <a:pt x="20129" y="2271"/>
                  <a:pt x="20064" y="2256"/>
                  <a:pt x="20002" y="2275"/>
                </a:cubicBezTo>
                <a:close/>
                <a:moveTo>
                  <a:pt x="19344" y="2771"/>
                </a:moveTo>
                <a:lnTo>
                  <a:pt x="18622" y="3266"/>
                </a:lnTo>
                <a:cubicBezTo>
                  <a:pt x="18542" y="3322"/>
                  <a:pt x="18527" y="3431"/>
                  <a:pt x="18583" y="3510"/>
                </a:cubicBezTo>
                <a:cubicBezTo>
                  <a:pt x="18638" y="3590"/>
                  <a:pt x="18748" y="3612"/>
                  <a:pt x="18829" y="3558"/>
                </a:cubicBezTo>
                <a:lnTo>
                  <a:pt x="19376" y="3172"/>
                </a:lnTo>
                <a:lnTo>
                  <a:pt x="19043" y="3754"/>
                </a:lnTo>
                <a:cubicBezTo>
                  <a:pt x="18994" y="3838"/>
                  <a:pt x="19022" y="3942"/>
                  <a:pt x="19106" y="3990"/>
                </a:cubicBezTo>
                <a:cubicBezTo>
                  <a:pt x="19134" y="4007"/>
                  <a:pt x="19163" y="4014"/>
                  <a:pt x="19193" y="4014"/>
                </a:cubicBezTo>
                <a:cubicBezTo>
                  <a:pt x="19254" y="4014"/>
                  <a:pt x="19311" y="3983"/>
                  <a:pt x="19344" y="3928"/>
                </a:cubicBezTo>
                <a:lnTo>
                  <a:pt x="19669" y="3377"/>
                </a:lnTo>
                <a:cubicBezTo>
                  <a:pt x="19549" y="3806"/>
                  <a:pt x="19431" y="4163"/>
                  <a:pt x="19376" y="4234"/>
                </a:cubicBezTo>
                <a:lnTo>
                  <a:pt x="8678" y="14826"/>
                </a:lnTo>
                <a:cubicBezTo>
                  <a:pt x="8678" y="14826"/>
                  <a:pt x="7615" y="13772"/>
                  <a:pt x="7615" y="13772"/>
                </a:cubicBezTo>
                <a:lnTo>
                  <a:pt x="18321" y="3172"/>
                </a:lnTo>
                <a:cubicBezTo>
                  <a:pt x="18396" y="3084"/>
                  <a:pt x="18849" y="2918"/>
                  <a:pt x="19344" y="2771"/>
                </a:cubicBezTo>
                <a:close/>
                <a:moveTo>
                  <a:pt x="14174" y="10758"/>
                </a:moveTo>
                <a:lnTo>
                  <a:pt x="13674" y="11262"/>
                </a:lnTo>
                <a:lnTo>
                  <a:pt x="20058" y="17541"/>
                </a:lnTo>
                <a:cubicBezTo>
                  <a:pt x="20543" y="18034"/>
                  <a:pt x="20717" y="18668"/>
                  <a:pt x="20541" y="19288"/>
                </a:cubicBezTo>
                <a:cubicBezTo>
                  <a:pt x="20378" y="19865"/>
                  <a:pt x="19947" y="20303"/>
                  <a:pt x="19415" y="20437"/>
                </a:cubicBezTo>
                <a:cubicBezTo>
                  <a:pt x="18833" y="20583"/>
                  <a:pt x="18190" y="20341"/>
                  <a:pt x="17599" y="19737"/>
                </a:cubicBezTo>
                <a:lnTo>
                  <a:pt x="11279" y="13630"/>
                </a:lnTo>
                <a:lnTo>
                  <a:pt x="10779" y="14142"/>
                </a:lnTo>
                <a:lnTo>
                  <a:pt x="17092" y="20232"/>
                </a:lnTo>
                <a:cubicBezTo>
                  <a:pt x="17705" y="20859"/>
                  <a:pt x="18394" y="21193"/>
                  <a:pt x="19074" y="21193"/>
                </a:cubicBezTo>
                <a:cubicBezTo>
                  <a:pt x="19247" y="21193"/>
                  <a:pt x="19420" y="21172"/>
                  <a:pt x="19590" y="21130"/>
                </a:cubicBezTo>
                <a:cubicBezTo>
                  <a:pt x="20368" y="20934"/>
                  <a:pt x="20999" y="20297"/>
                  <a:pt x="21231" y="19477"/>
                </a:cubicBezTo>
                <a:cubicBezTo>
                  <a:pt x="21478" y="18607"/>
                  <a:pt x="21238" y="17720"/>
                  <a:pt x="20565" y="17038"/>
                </a:cubicBezTo>
                <a:lnTo>
                  <a:pt x="14174" y="10758"/>
                </a:lnTo>
                <a:close/>
                <a:moveTo>
                  <a:pt x="6584" y="14102"/>
                </a:moveTo>
                <a:lnTo>
                  <a:pt x="6822" y="14338"/>
                </a:lnTo>
                <a:cubicBezTo>
                  <a:pt x="6830" y="14354"/>
                  <a:pt x="6841" y="14373"/>
                  <a:pt x="6854" y="14386"/>
                </a:cubicBezTo>
                <a:cubicBezTo>
                  <a:pt x="6867" y="14399"/>
                  <a:pt x="6878" y="14409"/>
                  <a:pt x="6894" y="14417"/>
                </a:cubicBezTo>
                <a:lnTo>
                  <a:pt x="8440" y="15944"/>
                </a:lnTo>
                <a:cubicBezTo>
                  <a:pt x="8440" y="15944"/>
                  <a:pt x="3896" y="20445"/>
                  <a:pt x="3896" y="20445"/>
                </a:cubicBezTo>
                <a:cubicBezTo>
                  <a:pt x="3561" y="20755"/>
                  <a:pt x="3189" y="20917"/>
                  <a:pt x="2818" y="20917"/>
                </a:cubicBezTo>
                <a:cubicBezTo>
                  <a:pt x="2295" y="20917"/>
                  <a:pt x="1811" y="20586"/>
                  <a:pt x="1612" y="20099"/>
                </a:cubicBezTo>
                <a:cubicBezTo>
                  <a:pt x="1408" y="19598"/>
                  <a:pt x="1562" y="19062"/>
                  <a:pt x="2032" y="18611"/>
                </a:cubicBezTo>
                <a:lnTo>
                  <a:pt x="6584" y="14102"/>
                </a:lnTo>
                <a:close/>
                <a:moveTo>
                  <a:pt x="16513" y="16054"/>
                </a:moveTo>
                <a:cubicBezTo>
                  <a:pt x="16259" y="16054"/>
                  <a:pt x="16045" y="16258"/>
                  <a:pt x="16045" y="16510"/>
                </a:cubicBezTo>
                <a:cubicBezTo>
                  <a:pt x="16045" y="16763"/>
                  <a:pt x="16259" y="16967"/>
                  <a:pt x="16513" y="16967"/>
                </a:cubicBezTo>
                <a:cubicBezTo>
                  <a:pt x="16767" y="16967"/>
                  <a:pt x="16973" y="16763"/>
                  <a:pt x="16973" y="16510"/>
                </a:cubicBezTo>
                <a:cubicBezTo>
                  <a:pt x="16973" y="16258"/>
                  <a:pt x="16767" y="16054"/>
                  <a:pt x="16513" y="16054"/>
                </a:cubicBezTo>
                <a:close/>
                <a:moveTo>
                  <a:pt x="17639" y="17140"/>
                </a:moveTo>
                <a:cubicBezTo>
                  <a:pt x="17385" y="17140"/>
                  <a:pt x="17179" y="17344"/>
                  <a:pt x="17179" y="17596"/>
                </a:cubicBezTo>
                <a:cubicBezTo>
                  <a:pt x="17179" y="17849"/>
                  <a:pt x="17385" y="18061"/>
                  <a:pt x="17639" y="18061"/>
                </a:cubicBezTo>
                <a:cubicBezTo>
                  <a:pt x="17893" y="18061"/>
                  <a:pt x="18099" y="17849"/>
                  <a:pt x="18099" y="17596"/>
                </a:cubicBezTo>
                <a:cubicBezTo>
                  <a:pt x="18099" y="17344"/>
                  <a:pt x="17893" y="17140"/>
                  <a:pt x="17639" y="17140"/>
                </a:cubicBezTo>
                <a:close/>
                <a:moveTo>
                  <a:pt x="18765" y="18234"/>
                </a:moveTo>
                <a:cubicBezTo>
                  <a:pt x="18511" y="18234"/>
                  <a:pt x="18305" y="18438"/>
                  <a:pt x="18305" y="18690"/>
                </a:cubicBezTo>
                <a:cubicBezTo>
                  <a:pt x="18305" y="18942"/>
                  <a:pt x="18511" y="19147"/>
                  <a:pt x="18765" y="19147"/>
                </a:cubicBezTo>
                <a:cubicBezTo>
                  <a:pt x="19019" y="19147"/>
                  <a:pt x="19225" y="18942"/>
                  <a:pt x="19225" y="18690"/>
                </a:cubicBezTo>
                <a:cubicBezTo>
                  <a:pt x="19225" y="18438"/>
                  <a:pt x="19019" y="18234"/>
                  <a:pt x="18765" y="18234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5239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869AE7-C2C3-4F36-A449-324A496B53D1}"/>
              </a:ext>
            </a:extLst>
          </p:cNvPr>
          <p:cNvSpPr txBox="1"/>
          <p:nvPr/>
        </p:nvSpPr>
        <p:spPr>
          <a:xfrm>
            <a:off x="3696823" y="2998113"/>
            <a:ext cx="479835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758187"/>
                </a:solidFill>
                <a:latin typeface="Montserrat ExtraBold" panose="00000900000000000000" pitchFamily="50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51473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96106" y="428625"/>
            <a:ext cx="8370887" cy="6000750"/>
          </a:xfrm>
          <a:prstGeom prst="rect">
            <a:avLst/>
          </a:prstGeom>
          <a:solidFill>
            <a:srgbClr val="B6AF9D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D2343-F1CA-4A66-8977-859D458EB310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TIRT</a:t>
            </a:r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 全國無人車競賽</a:t>
            </a:r>
            <a:endParaRPr lang="en-US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1D4ABD3-0095-43EC-BD63-93A17B27C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5116" y="1992226"/>
            <a:ext cx="5052868" cy="37887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93712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96106" y="436576"/>
            <a:ext cx="8370887" cy="6000750"/>
          </a:xfrm>
          <a:prstGeom prst="rect">
            <a:avLst/>
          </a:prstGeom>
          <a:solidFill>
            <a:srgbClr val="B6AF9D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D2343-F1CA-4A66-8977-859D458EB310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無人車 </a:t>
            </a:r>
            <a:r>
              <a:rPr lang="en-US" altLang="zh-TW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– </a:t>
            </a:r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影像辨識</a:t>
            </a:r>
            <a:endParaRPr lang="en-US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FFC285F-AD4A-4147-9295-5179A85DF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1376" y="2136544"/>
            <a:ext cx="4760348" cy="35656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id="{6A47E9C5-7333-4CC7-AE13-6721396F412F}"/>
              </a:ext>
            </a:extLst>
          </p:cNvPr>
          <p:cNvSpPr/>
          <p:nvPr/>
        </p:nvSpPr>
        <p:spPr>
          <a:xfrm>
            <a:off x="4781550" y="4364893"/>
            <a:ext cx="172113" cy="174929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3689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89E9AFE-6180-41D3-ACB5-18E4A27FB1BD}"/>
              </a:ext>
            </a:extLst>
          </p:cNvPr>
          <p:cNvSpPr/>
          <p:nvPr/>
        </p:nvSpPr>
        <p:spPr>
          <a:xfrm>
            <a:off x="2592062" y="2130218"/>
            <a:ext cx="2489200" cy="2489200"/>
          </a:xfrm>
          <a:prstGeom prst="ellipse">
            <a:avLst/>
          </a:prstGeom>
          <a:solidFill>
            <a:srgbClr val="D8CFB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1DA2C80-5B30-4261-BA75-E9CB21A87BDF}"/>
              </a:ext>
            </a:extLst>
          </p:cNvPr>
          <p:cNvSpPr/>
          <p:nvPr/>
        </p:nvSpPr>
        <p:spPr>
          <a:xfrm>
            <a:off x="1215374" y="2749550"/>
            <a:ext cx="2489200" cy="2489200"/>
          </a:xfrm>
          <a:prstGeom prst="ellipse">
            <a:avLst/>
          </a:prstGeom>
          <a:solidFill>
            <a:srgbClr val="B9AF9D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C8C31AB-714E-42FF-96A1-2E9037DEA18C}"/>
              </a:ext>
            </a:extLst>
          </p:cNvPr>
          <p:cNvSpPr/>
          <p:nvPr/>
        </p:nvSpPr>
        <p:spPr>
          <a:xfrm>
            <a:off x="1236133" y="1504950"/>
            <a:ext cx="2489200" cy="2489200"/>
          </a:xfrm>
          <a:prstGeom prst="ellipse">
            <a:avLst/>
          </a:prstGeom>
          <a:solidFill>
            <a:srgbClr val="929292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5779EA7-01C7-46A1-9EE2-1F0FD87BB7AE}"/>
              </a:ext>
            </a:extLst>
          </p:cNvPr>
          <p:cNvSpPr/>
          <p:nvPr/>
        </p:nvSpPr>
        <p:spPr>
          <a:xfrm>
            <a:off x="2162592" y="980999"/>
            <a:ext cx="2489200" cy="2489200"/>
          </a:xfrm>
          <a:prstGeom prst="ellipse">
            <a:avLst/>
          </a:prstGeom>
          <a:solidFill>
            <a:srgbClr val="D8CFB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18DD9D6-4300-482B-AE03-B43D9B2222AA}"/>
              </a:ext>
            </a:extLst>
          </p:cNvPr>
          <p:cNvSpPr/>
          <p:nvPr/>
        </p:nvSpPr>
        <p:spPr>
          <a:xfrm>
            <a:off x="3280406" y="3273501"/>
            <a:ext cx="2489200" cy="2489200"/>
          </a:xfrm>
          <a:prstGeom prst="ellipse">
            <a:avLst/>
          </a:prstGeom>
          <a:solidFill>
            <a:srgbClr val="B9AF9D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0A29EC06-73DD-EB44-C398-DFF89CB2574F}"/>
              </a:ext>
            </a:extLst>
          </p:cNvPr>
          <p:cNvSpPr txBox="1"/>
          <p:nvPr/>
        </p:nvSpPr>
        <p:spPr>
          <a:xfrm>
            <a:off x="6140029" y="3687104"/>
            <a:ext cx="5685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研究動機</a:t>
            </a:r>
            <a:endParaRPr lang="en-US" sz="48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A257BB47-F919-2B1D-CF17-C672C9D79AD6}"/>
              </a:ext>
            </a:extLst>
          </p:cNvPr>
          <p:cNvSpPr txBox="1"/>
          <p:nvPr/>
        </p:nvSpPr>
        <p:spPr>
          <a:xfrm>
            <a:off x="6140029" y="4697789"/>
            <a:ext cx="5079261" cy="579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b="1" dirty="0">
                <a:solidFill>
                  <a:schemeClr val="bg1"/>
                </a:solidFill>
              </a:rPr>
              <a:t>影像辨識易受外在因素所影響</a:t>
            </a:r>
            <a:endParaRPr lang="en-US" altLang="zh-TW" sz="2400" b="1" dirty="0">
              <a:solidFill>
                <a:schemeClr val="bg1"/>
              </a:solidFill>
            </a:endParaRPr>
          </a:p>
        </p:txBody>
      </p:sp>
      <p:sp>
        <p:nvSpPr>
          <p:cNvPr id="5" name="Freeform 16">
            <a:extLst>
              <a:ext uri="{FF2B5EF4-FFF2-40B4-BE49-F238E27FC236}">
                <a16:creationId xmlns:a16="http://schemas.microsoft.com/office/drawing/2014/main" id="{6101AAB6-0AD6-4F41-AF27-38D60B6A7959}"/>
              </a:ext>
            </a:extLst>
          </p:cNvPr>
          <p:cNvSpPr>
            <a:spLocks noEditPoints="1"/>
          </p:cNvSpPr>
          <p:nvPr/>
        </p:nvSpPr>
        <p:spPr bwMode="auto">
          <a:xfrm>
            <a:off x="3884503" y="3658932"/>
            <a:ext cx="1651429" cy="1618567"/>
          </a:xfrm>
          <a:custGeom>
            <a:avLst/>
            <a:gdLst>
              <a:gd name="T0" fmla="*/ 354 w 603"/>
              <a:gd name="T1" fmla="*/ 352 h 591"/>
              <a:gd name="T2" fmla="*/ 522 w 603"/>
              <a:gd name="T3" fmla="*/ 183 h 591"/>
              <a:gd name="T4" fmla="*/ 603 w 603"/>
              <a:gd name="T5" fmla="*/ 264 h 591"/>
              <a:gd name="T6" fmla="*/ 437 w 603"/>
              <a:gd name="T7" fmla="*/ 432 h 591"/>
              <a:gd name="T8" fmla="*/ 354 w 603"/>
              <a:gd name="T9" fmla="*/ 352 h 591"/>
              <a:gd name="T10" fmla="*/ 339 w 603"/>
              <a:gd name="T11" fmla="*/ 411 h 591"/>
              <a:gd name="T12" fmla="*/ 327 w 603"/>
              <a:gd name="T13" fmla="*/ 461 h 591"/>
              <a:gd name="T14" fmla="*/ 377 w 603"/>
              <a:gd name="T15" fmla="*/ 449 h 591"/>
              <a:gd name="T16" fmla="*/ 339 w 603"/>
              <a:gd name="T17" fmla="*/ 411 h 591"/>
              <a:gd name="T18" fmla="*/ 439 w 603"/>
              <a:gd name="T19" fmla="*/ 458 h 591"/>
              <a:gd name="T20" fmla="*/ 477 w 603"/>
              <a:gd name="T21" fmla="*/ 420 h 591"/>
              <a:gd name="T22" fmla="*/ 477 w 603"/>
              <a:gd name="T23" fmla="*/ 591 h 591"/>
              <a:gd name="T24" fmla="*/ 0 w 603"/>
              <a:gd name="T25" fmla="*/ 591 h 591"/>
              <a:gd name="T26" fmla="*/ 0 w 603"/>
              <a:gd name="T27" fmla="*/ 161 h 591"/>
              <a:gd name="T28" fmla="*/ 152 w 603"/>
              <a:gd name="T29" fmla="*/ 0 h 591"/>
              <a:gd name="T30" fmla="*/ 477 w 603"/>
              <a:gd name="T31" fmla="*/ 0 h 591"/>
              <a:gd name="T32" fmla="*/ 477 w 603"/>
              <a:gd name="T33" fmla="*/ 202 h 591"/>
              <a:gd name="T34" fmla="*/ 439 w 603"/>
              <a:gd name="T35" fmla="*/ 240 h 591"/>
              <a:gd name="T36" fmla="*/ 439 w 603"/>
              <a:gd name="T37" fmla="*/ 38 h 591"/>
              <a:gd name="T38" fmla="*/ 176 w 603"/>
              <a:gd name="T39" fmla="*/ 38 h 591"/>
              <a:gd name="T40" fmla="*/ 176 w 603"/>
              <a:gd name="T41" fmla="*/ 178 h 591"/>
              <a:gd name="T42" fmla="*/ 35 w 603"/>
              <a:gd name="T43" fmla="*/ 178 h 591"/>
              <a:gd name="T44" fmla="*/ 35 w 603"/>
              <a:gd name="T45" fmla="*/ 553 h 591"/>
              <a:gd name="T46" fmla="*/ 439 w 603"/>
              <a:gd name="T47" fmla="*/ 553 h 591"/>
              <a:gd name="T48" fmla="*/ 439 w 603"/>
              <a:gd name="T49" fmla="*/ 458 h 591"/>
              <a:gd name="T50" fmla="*/ 71 w 603"/>
              <a:gd name="T51" fmla="*/ 140 h 591"/>
              <a:gd name="T52" fmla="*/ 140 w 603"/>
              <a:gd name="T53" fmla="*/ 140 h 591"/>
              <a:gd name="T54" fmla="*/ 140 w 603"/>
              <a:gd name="T55" fmla="*/ 69 h 591"/>
              <a:gd name="T56" fmla="*/ 71 w 603"/>
              <a:gd name="T57" fmla="*/ 140 h 591"/>
              <a:gd name="T58" fmla="*/ 392 w 603"/>
              <a:gd name="T59" fmla="*/ 285 h 591"/>
              <a:gd name="T60" fmla="*/ 392 w 603"/>
              <a:gd name="T61" fmla="*/ 280 h 591"/>
              <a:gd name="T62" fmla="*/ 81 w 603"/>
              <a:gd name="T63" fmla="*/ 280 h 591"/>
              <a:gd name="T64" fmla="*/ 81 w 603"/>
              <a:gd name="T65" fmla="*/ 323 h 591"/>
              <a:gd name="T66" fmla="*/ 356 w 603"/>
              <a:gd name="T67" fmla="*/ 323 h 591"/>
              <a:gd name="T68" fmla="*/ 392 w 603"/>
              <a:gd name="T69" fmla="*/ 285 h 591"/>
              <a:gd name="T70" fmla="*/ 332 w 603"/>
              <a:gd name="T71" fmla="*/ 363 h 591"/>
              <a:gd name="T72" fmla="*/ 81 w 603"/>
              <a:gd name="T73" fmla="*/ 363 h 591"/>
              <a:gd name="T74" fmla="*/ 81 w 603"/>
              <a:gd name="T75" fmla="*/ 404 h 591"/>
              <a:gd name="T76" fmla="*/ 320 w 603"/>
              <a:gd name="T77" fmla="*/ 404 h 591"/>
              <a:gd name="T78" fmla="*/ 332 w 603"/>
              <a:gd name="T79" fmla="*/ 363 h 591"/>
              <a:gd name="T80" fmla="*/ 81 w 603"/>
              <a:gd name="T81" fmla="*/ 489 h 591"/>
              <a:gd name="T82" fmla="*/ 299 w 603"/>
              <a:gd name="T83" fmla="*/ 489 h 591"/>
              <a:gd name="T84" fmla="*/ 311 w 603"/>
              <a:gd name="T85" fmla="*/ 449 h 591"/>
              <a:gd name="T86" fmla="*/ 81 w 603"/>
              <a:gd name="T87" fmla="*/ 449 h 591"/>
              <a:gd name="T88" fmla="*/ 81 w 603"/>
              <a:gd name="T89" fmla="*/ 489 h 591"/>
              <a:gd name="T90" fmla="*/ 81 w 603"/>
              <a:gd name="T91" fmla="*/ 489 h 591"/>
              <a:gd name="T92" fmla="*/ 81 w 603"/>
              <a:gd name="T93" fmla="*/ 489 h 5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603" h="591">
                <a:moveTo>
                  <a:pt x="354" y="352"/>
                </a:moveTo>
                <a:lnTo>
                  <a:pt x="522" y="183"/>
                </a:lnTo>
                <a:lnTo>
                  <a:pt x="603" y="264"/>
                </a:lnTo>
                <a:lnTo>
                  <a:pt x="437" y="432"/>
                </a:lnTo>
                <a:lnTo>
                  <a:pt x="354" y="352"/>
                </a:lnTo>
                <a:moveTo>
                  <a:pt x="339" y="411"/>
                </a:moveTo>
                <a:lnTo>
                  <a:pt x="327" y="461"/>
                </a:lnTo>
                <a:lnTo>
                  <a:pt x="377" y="449"/>
                </a:lnTo>
                <a:lnTo>
                  <a:pt x="339" y="411"/>
                </a:lnTo>
                <a:moveTo>
                  <a:pt x="439" y="458"/>
                </a:moveTo>
                <a:lnTo>
                  <a:pt x="477" y="420"/>
                </a:lnTo>
                <a:lnTo>
                  <a:pt x="477" y="591"/>
                </a:lnTo>
                <a:lnTo>
                  <a:pt x="0" y="591"/>
                </a:lnTo>
                <a:lnTo>
                  <a:pt x="0" y="161"/>
                </a:lnTo>
                <a:lnTo>
                  <a:pt x="152" y="0"/>
                </a:lnTo>
                <a:lnTo>
                  <a:pt x="477" y="0"/>
                </a:lnTo>
                <a:lnTo>
                  <a:pt x="477" y="202"/>
                </a:lnTo>
                <a:lnTo>
                  <a:pt x="439" y="240"/>
                </a:lnTo>
                <a:lnTo>
                  <a:pt x="439" y="38"/>
                </a:lnTo>
                <a:lnTo>
                  <a:pt x="176" y="38"/>
                </a:lnTo>
                <a:lnTo>
                  <a:pt x="176" y="178"/>
                </a:lnTo>
                <a:lnTo>
                  <a:pt x="35" y="178"/>
                </a:lnTo>
                <a:lnTo>
                  <a:pt x="35" y="553"/>
                </a:lnTo>
                <a:lnTo>
                  <a:pt x="439" y="553"/>
                </a:lnTo>
                <a:lnTo>
                  <a:pt x="439" y="458"/>
                </a:lnTo>
                <a:moveTo>
                  <a:pt x="71" y="140"/>
                </a:moveTo>
                <a:lnTo>
                  <a:pt x="140" y="140"/>
                </a:lnTo>
                <a:lnTo>
                  <a:pt x="140" y="69"/>
                </a:lnTo>
                <a:lnTo>
                  <a:pt x="71" y="140"/>
                </a:lnTo>
                <a:moveTo>
                  <a:pt x="392" y="285"/>
                </a:moveTo>
                <a:lnTo>
                  <a:pt x="392" y="280"/>
                </a:lnTo>
                <a:lnTo>
                  <a:pt x="81" y="280"/>
                </a:lnTo>
                <a:lnTo>
                  <a:pt x="81" y="323"/>
                </a:lnTo>
                <a:lnTo>
                  <a:pt x="356" y="323"/>
                </a:lnTo>
                <a:lnTo>
                  <a:pt x="392" y="285"/>
                </a:lnTo>
                <a:moveTo>
                  <a:pt x="332" y="363"/>
                </a:moveTo>
                <a:lnTo>
                  <a:pt x="81" y="363"/>
                </a:lnTo>
                <a:lnTo>
                  <a:pt x="81" y="404"/>
                </a:lnTo>
                <a:lnTo>
                  <a:pt x="320" y="404"/>
                </a:lnTo>
                <a:lnTo>
                  <a:pt x="332" y="363"/>
                </a:lnTo>
                <a:moveTo>
                  <a:pt x="81" y="489"/>
                </a:moveTo>
                <a:lnTo>
                  <a:pt x="299" y="489"/>
                </a:lnTo>
                <a:lnTo>
                  <a:pt x="311" y="449"/>
                </a:lnTo>
                <a:lnTo>
                  <a:pt x="81" y="449"/>
                </a:lnTo>
                <a:lnTo>
                  <a:pt x="81" y="489"/>
                </a:lnTo>
                <a:moveTo>
                  <a:pt x="81" y="489"/>
                </a:moveTo>
                <a:lnTo>
                  <a:pt x="81" y="489"/>
                </a:ln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169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63562" y="428625"/>
            <a:ext cx="8370887" cy="6000750"/>
          </a:xfrm>
          <a:prstGeom prst="rect">
            <a:avLst/>
          </a:prstGeom>
          <a:solidFill>
            <a:srgbClr val="758187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D2343-F1CA-4A66-8977-859D458EB310}"/>
              </a:ext>
            </a:extLst>
          </p:cNvPr>
          <p:cNvSpPr txBox="1"/>
          <p:nvPr/>
        </p:nvSpPr>
        <p:spPr>
          <a:xfrm>
            <a:off x="905135" y="1076977"/>
            <a:ext cx="5685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solidFill>
                  <a:schemeClr val="bg1"/>
                </a:solidFill>
              </a:rPr>
              <a:t>易受外在因素所影響 </a:t>
            </a:r>
            <a:r>
              <a:rPr lang="en-US" altLang="zh-TW" sz="3600" b="1" dirty="0">
                <a:solidFill>
                  <a:schemeClr val="bg1"/>
                </a:solidFill>
              </a:rPr>
              <a:t>– </a:t>
            </a:r>
            <a:r>
              <a:rPr lang="zh-TW" altLang="en-US" sz="3600" b="1" dirty="0">
                <a:solidFill>
                  <a:schemeClr val="bg1"/>
                </a:solidFill>
              </a:rPr>
              <a:t>反光</a:t>
            </a:r>
            <a:endParaRPr lang="en-US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1B512CE-C195-A7AA-5F58-640B58D64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855" y="2054941"/>
            <a:ext cx="5383390" cy="4042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235EE09D-82BD-B551-AC46-C57EFEF5BD6D}"/>
              </a:ext>
            </a:extLst>
          </p:cNvPr>
          <p:cNvSpPr/>
          <p:nvPr/>
        </p:nvSpPr>
        <p:spPr>
          <a:xfrm>
            <a:off x="1344246" y="3631042"/>
            <a:ext cx="1976100" cy="19761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3945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63562" y="428625"/>
            <a:ext cx="8370887" cy="6000750"/>
          </a:xfrm>
          <a:prstGeom prst="rect">
            <a:avLst/>
          </a:prstGeom>
          <a:solidFill>
            <a:srgbClr val="758187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D2343-F1CA-4A66-8977-859D458EB310}"/>
              </a:ext>
            </a:extLst>
          </p:cNvPr>
          <p:cNvSpPr txBox="1"/>
          <p:nvPr/>
        </p:nvSpPr>
        <p:spPr>
          <a:xfrm>
            <a:off x="905135" y="1076977"/>
            <a:ext cx="7038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>
                <a:solidFill>
                  <a:schemeClr val="bg1"/>
                </a:solidFill>
              </a:rPr>
              <a:t>易受外在因素所影響 </a:t>
            </a:r>
            <a:r>
              <a:rPr lang="en-US" altLang="zh-TW" sz="3600" b="1" dirty="0">
                <a:solidFill>
                  <a:schemeClr val="bg1"/>
                </a:solidFill>
              </a:rPr>
              <a:t>– </a:t>
            </a:r>
            <a:r>
              <a:rPr lang="zh-TW" altLang="en-US" sz="3600" b="1" dirty="0">
                <a:solidFill>
                  <a:schemeClr val="bg1"/>
                </a:solidFill>
              </a:rPr>
              <a:t>周遭環境</a:t>
            </a:r>
            <a:endParaRPr lang="en-US" sz="36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346B6AC-F118-C521-CD82-CD2BACF33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665" y="2054428"/>
            <a:ext cx="5391769" cy="40438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25543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3D9641B8-C700-4E10-97F0-B0DF0B55B31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981" r="13981"/>
          <a:stretch>
            <a:fillRect/>
          </a:stretch>
        </p:blipFill>
        <p:spPr/>
      </p:pic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308725"/>
            <a:ext cx="563563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1BC192-C381-4977-9C39-4AF50451F8B0}"/>
              </a:ext>
            </a:extLst>
          </p:cNvPr>
          <p:cNvSpPr/>
          <p:nvPr/>
        </p:nvSpPr>
        <p:spPr>
          <a:xfrm>
            <a:off x="563562" y="428625"/>
            <a:ext cx="8370887" cy="6000750"/>
          </a:xfrm>
          <a:prstGeom prst="rect">
            <a:avLst/>
          </a:prstGeom>
          <a:solidFill>
            <a:srgbClr val="758187">
              <a:alpha val="9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2D2343-F1CA-4A66-8977-859D458EB310}"/>
              </a:ext>
            </a:extLst>
          </p:cNvPr>
          <p:cNvSpPr txBox="1"/>
          <p:nvPr/>
        </p:nvSpPr>
        <p:spPr>
          <a:xfrm>
            <a:off x="905135" y="1076977"/>
            <a:ext cx="568560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500" b="1" dirty="0">
                <a:solidFill>
                  <a:schemeClr val="bg1"/>
                </a:solidFill>
                <a:latin typeface="Montserrat Light" panose="00000400000000000000" pitchFamily="50" charset="0"/>
              </a:rPr>
              <a:t>取代傳統影像處理</a:t>
            </a:r>
            <a:endParaRPr lang="en-US" sz="3500" b="1" dirty="0">
              <a:solidFill>
                <a:schemeClr val="bg1"/>
              </a:solidFill>
              <a:latin typeface="Montserrat Light" panose="00000400000000000000" pitchFamily="50" charset="0"/>
            </a:endParaRPr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2F03E6B0-77C6-8F8E-D919-BCEA761F6095}"/>
              </a:ext>
            </a:extLst>
          </p:cNvPr>
          <p:cNvSpPr/>
          <p:nvPr/>
        </p:nvSpPr>
        <p:spPr>
          <a:xfrm>
            <a:off x="1206586" y="2958496"/>
            <a:ext cx="2617178" cy="1415562"/>
          </a:xfrm>
          <a:prstGeom prst="ellipse">
            <a:avLst/>
          </a:prstGeom>
          <a:solidFill>
            <a:srgbClr val="B6AF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/>
              <a:t>傳統</a:t>
            </a:r>
            <a:endParaRPr lang="en-US" altLang="zh-TW" sz="3200" b="1" dirty="0"/>
          </a:p>
          <a:p>
            <a:pPr algn="ctr"/>
            <a:r>
              <a:rPr lang="zh-TW" altLang="en-US" sz="3200" b="1" dirty="0"/>
              <a:t>影像處理</a:t>
            </a:r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7B74626D-D678-D924-FED8-9C291019940B}"/>
              </a:ext>
            </a:extLst>
          </p:cNvPr>
          <p:cNvCxnSpPr/>
          <p:nvPr/>
        </p:nvCxnSpPr>
        <p:spPr>
          <a:xfrm>
            <a:off x="4115313" y="3666277"/>
            <a:ext cx="1182255" cy="0"/>
          </a:xfrm>
          <a:prstGeom prst="straightConnector1">
            <a:avLst/>
          </a:prstGeom>
          <a:ln w="76200">
            <a:solidFill>
              <a:srgbClr val="B6AF9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橢圓 7">
            <a:extLst>
              <a:ext uri="{FF2B5EF4-FFF2-40B4-BE49-F238E27FC236}">
                <a16:creationId xmlns:a16="http://schemas.microsoft.com/office/drawing/2014/main" id="{E1B24BAE-D3C9-DFBF-6C57-2B95AD51DD8E}"/>
              </a:ext>
            </a:extLst>
          </p:cNvPr>
          <p:cNvSpPr/>
          <p:nvPr/>
        </p:nvSpPr>
        <p:spPr>
          <a:xfrm>
            <a:off x="5589117" y="2958496"/>
            <a:ext cx="2617178" cy="1415562"/>
          </a:xfrm>
          <a:prstGeom prst="ellipse">
            <a:avLst/>
          </a:prstGeom>
          <a:solidFill>
            <a:srgbClr val="B6AF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b="1" dirty="0"/>
              <a:t>深度學習</a:t>
            </a:r>
            <a:endParaRPr lang="en-US" altLang="zh-TW" sz="3200" b="1" dirty="0"/>
          </a:p>
        </p:txBody>
      </p:sp>
    </p:spTree>
    <p:extLst>
      <p:ext uri="{BB962C8B-B14F-4D97-AF65-F5344CB8AC3E}">
        <p14:creationId xmlns:p14="http://schemas.microsoft.com/office/powerpoint/2010/main" val="2348015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1E1BE739-D888-4754-8F0E-6AB2BB084B7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6AF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Slide Number Placeholder 129">
            <a:extLst>
              <a:ext uri="{FF2B5EF4-FFF2-40B4-BE49-F238E27FC236}">
                <a16:creationId xmlns:a16="http://schemas.microsoft.com/office/drawing/2014/main" id="{CCBB0F54-9770-4586-9E2E-C9CA13858FE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49276" y="6308727"/>
            <a:ext cx="563564" cy="365125"/>
          </a:xfrm>
        </p:spPr>
        <p:txBody>
          <a:bodyPr/>
          <a:lstStyle/>
          <a:p>
            <a:fld id="{E97ECB15-F748-C140-A5C3-CF0090C943B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5A1A481B-CE42-4717-8548-B752C57D5720}"/>
              </a:ext>
            </a:extLst>
          </p:cNvPr>
          <p:cNvSpPr/>
          <p:nvPr/>
        </p:nvSpPr>
        <p:spPr>
          <a:xfrm>
            <a:off x="1236133" y="3374818"/>
            <a:ext cx="2489200" cy="2489200"/>
          </a:xfrm>
          <a:prstGeom prst="ellipse">
            <a:avLst/>
          </a:prstGeom>
          <a:solidFill>
            <a:srgbClr val="D8CFB6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1739584-F126-46E5-B03A-77F1F1754AF3}"/>
              </a:ext>
            </a:extLst>
          </p:cNvPr>
          <p:cNvSpPr/>
          <p:nvPr/>
        </p:nvSpPr>
        <p:spPr>
          <a:xfrm>
            <a:off x="1578007" y="3256512"/>
            <a:ext cx="2489200" cy="2489200"/>
          </a:xfrm>
          <a:prstGeom prst="ellipse">
            <a:avLst/>
          </a:prstGeom>
          <a:solidFill>
            <a:srgbClr val="B9AF9D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56F1420-3585-43A1-9B3F-475BF0E2498D}"/>
              </a:ext>
            </a:extLst>
          </p:cNvPr>
          <p:cNvSpPr/>
          <p:nvPr/>
        </p:nvSpPr>
        <p:spPr>
          <a:xfrm>
            <a:off x="1236133" y="1504950"/>
            <a:ext cx="2489200" cy="2489200"/>
          </a:xfrm>
          <a:prstGeom prst="ellipse">
            <a:avLst/>
          </a:prstGeom>
          <a:solidFill>
            <a:srgbClr val="929292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0D5475C-ED4E-43D1-939D-AD4D971A1725}"/>
              </a:ext>
            </a:extLst>
          </p:cNvPr>
          <p:cNvSpPr/>
          <p:nvPr/>
        </p:nvSpPr>
        <p:spPr>
          <a:xfrm>
            <a:off x="2429207" y="2259578"/>
            <a:ext cx="2489200" cy="2489200"/>
          </a:xfrm>
          <a:prstGeom prst="ellipse">
            <a:avLst/>
          </a:prstGeom>
          <a:solidFill>
            <a:srgbClr val="D8CFB6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8A86E4F-C248-4407-ACC2-D7629B6E6345}"/>
              </a:ext>
            </a:extLst>
          </p:cNvPr>
          <p:cNvSpPr/>
          <p:nvPr/>
        </p:nvSpPr>
        <p:spPr>
          <a:xfrm>
            <a:off x="3280406" y="3273501"/>
            <a:ext cx="2489200" cy="2489200"/>
          </a:xfrm>
          <a:prstGeom prst="ellipse">
            <a:avLst/>
          </a:prstGeom>
          <a:solidFill>
            <a:srgbClr val="B9AF9D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869AE7-C2C3-4F36-A449-324A496B53D1}"/>
              </a:ext>
            </a:extLst>
          </p:cNvPr>
          <p:cNvSpPr txBox="1"/>
          <p:nvPr/>
        </p:nvSpPr>
        <p:spPr>
          <a:xfrm>
            <a:off x="5603706" y="3081073"/>
            <a:ext cx="533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800" b="1" dirty="0">
                <a:solidFill>
                  <a:schemeClr val="bg1"/>
                </a:solidFill>
                <a:latin typeface="Montserrat ExtraBold" panose="00000900000000000000" pitchFamily="50" charset="0"/>
              </a:rPr>
              <a:t>駕駛思維</a:t>
            </a:r>
            <a:endParaRPr lang="en-US" sz="4800" b="1" dirty="0">
              <a:solidFill>
                <a:schemeClr val="bg1"/>
              </a:solidFill>
              <a:latin typeface="Montserrat ExtraBold" panose="00000900000000000000" pitchFamily="50" charset="0"/>
            </a:endParaRPr>
          </a:p>
        </p:txBody>
      </p:sp>
      <p:pic>
        <p:nvPicPr>
          <p:cNvPr id="3" name="圖形 2" descr="影像">
            <a:extLst>
              <a:ext uri="{FF2B5EF4-FFF2-40B4-BE49-F238E27FC236}">
                <a16:creationId xmlns:a16="http://schemas.microsoft.com/office/drawing/2014/main" id="{A6908CEA-5D8B-154B-6CFA-BEE397639E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11556" y="2582796"/>
            <a:ext cx="1827553" cy="182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9877"/>
      </p:ext>
    </p:extLst>
  </p:cSld>
  <p:clrMapOvr>
    <a:masterClrMapping/>
  </p:clrMapOvr>
</p:sld>
</file>

<file path=ppt/theme/theme1.xml><?xml version="1.0" encoding="utf-8"?>
<a:theme xmlns:a="http://schemas.openxmlformats.org/drawingml/2006/main" name="Digit - Multi 1 - Bright">
  <a:themeElements>
    <a:clrScheme name="Custom 161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52C3CB"/>
      </a:accent1>
      <a:accent2>
        <a:srgbClr val="1BA4BE"/>
      </a:accent2>
      <a:accent3>
        <a:srgbClr val="0084A9"/>
      </a:accent3>
      <a:accent4>
        <a:srgbClr val="006F9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第二次口試">
      <a:majorFont>
        <a:latin typeface="Times New Roman"/>
        <a:ea typeface="微軟正黑體"/>
        <a:cs typeface=""/>
      </a:majorFont>
      <a:minorFont>
        <a:latin typeface="Times New Roman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git - Multi 1 - Bright" id="{1EED83A8-EBEE-4595-BF05-49EE0B6BAEB2}" vid="{B438FD33-41AA-434C-8FF8-841AA7F524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Digit - Multi 1 - Bright</Template>
  <TotalTime>31340</TotalTime>
  <Words>215</Words>
  <Application>Microsoft Office PowerPoint</Application>
  <PresentationFormat>寬螢幕</PresentationFormat>
  <Paragraphs>64</Paragraphs>
  <Slides>22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28" baseType="lpstr">
      <vt:lpstr>Arial</vt:lpstr>
      <vt:lpstr>Calibri</vt:lpstr>
      <vt:lpstr>Montserrat ExtraBold</vt:lpstr>
      <vt:lpstr>Montserrat Light</vt:lpstr>
      <vt:lpstr>Times New Roman</vt:lpstr>
      <vt:lpstr>Digit - Multi 1 - Bright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張晁銘</cp:lastModifiedBy>
  <cp:revision>4835</cp:revision>
  <dcterms:created xsi:type="dcterms:W3CDTF">2015-09-24T05:44:04Z</dcterms:created>
  <dcterms:modified xsi:type="dcterms:W3CDTF">2022-12-15T06:00:12Z</dcterms:modified>
</cp:coreProperties>
</file>